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6"/>
  </p:notesMasterIdLst>
  <p:sldIdLst>
    <p:sldId id="256" r:id="rId2"/>
    <p:sldId id="257" r:id="rId3"/>
    <p:sldId id="273" r:id="rId4"/>
    <p:sldId id="258" r:id="rId5"/>
    <p:sldId id="260" r:id="rId6"/>
    <p:sldId id="261" r:id="rId7"/>
    <p:sldId id="262" r:id="rId8"/>
    <p:sldId id="272" r:id="rId9"/>
    <p:sldId id="263" r:id="rId10"/>
    <p:sldId id="264" r:id="rId11"/>
    <p:sldId id="270" r:id="rId12"/>
    <p:sldId id="265" r:id="rId13"/>
    <p:sldId id="280" r:id="rId14"/>
    <p:sldId id="267" r:id="rId15"/>
    <p:sldId id="275" r:id="rId16"/>
    <p:sldId id="278" r:id="rId17"/>
    <p:sldId id="276" r:id="rId18"/>
    <p:sldId id="277" r:id="rId19"/>
    <p:sldId id="279" r:id="rId20"/>
    <p:sldId id="268" r:id="rId21"/>
    <p:sldId id="274" r:id="rId22"/>
    <p:sldId id="266" r:id="rId23"/>
    <p:sldId id="269" r:id="rId24"/>
    <p:sldId id="27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acGurn, Amanda (CDC/OID/NCEZID)" initials="MA(" lastIdx="2" clrIdx="2">
    <p:extLst>
      <p:ext uri="{19B8F6BF-5375-455C-9EA6-DF929625EA0E}">
        <p15:presenceInfo xmlns:p15="http://schemas.microsoft.com/office/powerpoint/2012/main" userId="S-1-5-21-1207783550-2075000910-922709458-347041" providerId="AD"/>
      </p:ext>
    </p:extLst>
  </p:cmAuthor>
  <p:cmAuthor id="8" name="Cohen, Nicole (Nicky) (CDC/OID/NCEZID)" initials="NC" lastIdx="10" clrIdx="3">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2" autoAdjust="0"/>
    <p:restoredTop sz="83281" autoAdjust="0"/>
  </p:normalViewPr>
  <p:slideViewPr>
    <p:cSldViewPr snapToGrid="0">
      <p:cViewPr varScale="1">
        <p:scale>
          <a:sx n="46" d="100"/>
          <a:sy n="46" d="100"/>
        </p:scale>
        <p:origin x="13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Introduce</a:t>
            </a:r>
            <a:r>
              <a:rPr lang="en-US" i="1" baseline="0" dirty="0"/>
              <a:t> self</a:t>
            </a:r>
            <a:endParaRPr lang="en-US" i="1" dirty="0"/>
          </a:p>
          <a:p>
            <a:endParaRPr lang="en-US" dirty="0"/>
          </a:p>
          <a:p>
            <a:r>
              <a:rPr lang="en-US" baseline="0" dirty="0"/>
              <a:t>I hope this short presentation can be applicable to all of you. Many of the ICAO and CAPSCA principles about signs and symptoms recognition and contingency planning are applicable in any POE context. With that said, there are some air-specific terms in here, which we will review.</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simply a guidance document--an example of how the process of notification, as outlined in the previous slide, can be adapted for an airport. Look how many partners are involved in the left part of the slide with [POE health agency] being one of them. Look how many opportunities partners have to notify [POE health agency]! These multiple notifications are purposeful. If one agency fails or forgets to notify you, we hope another agency will.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646576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Annex 14</a:t>
            </a:r>
            <a:r>
              <a:rPr lang="en-US" baseline="0" dirty="0"/>
              <a:t> speaks of developing an Aerodrome Emergency Plan, which each international airport already has. This plan is NOT public health specific but also includes contingencies if there is an airplane crash, a bomb, a tsunami, or other natural emergency. Still, it should have a section related to public health and include coordination among all the agencies tasked in responding to the emergency. The plan should include their contact information and be periodically tested through exercises, like tabletop exercises or drills.</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One way to do this is simply link the Aerodrome Emergency Plan (AEP) to the Public Health Emergency Response Plan.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Question and Answer: </a:t>
            </a:r>
            <a:r>
              <a:rPr lang="en-US" baseline="0" dirty="0"/>
              <a:t>Could each airport representative in the room of you speak for only one minute about how this plan relates to your airport AEP?</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140622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speak</a:t>
            </a:r>
            <a:r>
              <a:rPr lang="en-US" baseline="0" dirty="0"/>
              <a:t> specifically to ICAO’s public health arm, or agency—CAPSCA, the Collaborative Arrangement for the Prevention and Management of Public Health Events in Civil Aviation.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3272566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12B78C0-3020-4A62-8BB6-53E6219B4317}" type="slidenum">
              <a:rPr lang="en-US" smtClean="0"/>
              <a:t>19</a:t>
            </a:fld>
            <a:endParaRPr lang="en-US"/>
          </a:p>
        </p:txBody>
      </p:sp>
    </p:spTree>
    <p:extLst>
      <p:ext uri="{BB962C8B-B14F-4D97-AF65-F5344CB8AC3E}">
        <p14:creationId xmlns:p14="http://schemas.microsoft.com/office/powerpoint/2010/main" val="528405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CAPSCA</a:t>
            </a:r>
            <a:r>
              <a:rPr lang="en-US" baseline="0" dirty="0"/>
              <a:t> do? We provide assistance to airports across the world in ensuring the SARPs and guidelines mentioned above are put into practice. Here are some additional objectives. </a:t>
            </a:r>
            <a:r>
              <a:rPr lang="en-US" i="1" baseline="0" dirty="0"/>
              <a:t>Read objectives on slide. </a:t>
            </a:r>
          </a:p>
          <a:p>
            <a:endParaRPr lang="en-US" i="1" baseline="0" dirty="0"/>
          </a:p>
          <a:p>
            <a:r>
              <a:rPr lang="en-US" i="1" baseline="0" dirty="0"/>
              <a:t>Define ACI and IATA:</a:t>
            </a:r>
          </a:p>
          <a:p>
            <a:r>
              <a:rPr lang="en-US" i="0" baseline="0" dirty="0"/>
              <a:t>Airports Council International (ACI): The trade representative of the world’s airport authorities which represents airport’s interests and helps develop industry policy and standards. </a:t>
            </a:r>
          </a:p>
          <a:p>
            <a:r>
              <a:rPr lang="en-US" i="0" baseline="0" dirty="0"/>
              <a:t>International Air Transport Association (IATA): A trade association of the world’s airlines that helps develop industry policy and standards. </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a:p>
        </p:txBody>
      </p:sp>
    </p:spTree>
    <p:extLst>
      <p:ext uri="{BB962C8B-B14F-4D97-AF65-F5344CB8AC3E}">
        <p14:creationId xmlns:p14="http://schemas.microsoft.com/office/powerpoint/2010/main" val="303724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put everything we just learned together.</a:t>
            </a:r>
            <a:r>
              <a:rPr lang="en-US" baseline="0" dirty="0"/>
              <a:t> Here is a video that CASPCA produced in South Africa.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22</a:t>
            </a:fld>
            <a:endParaRPr lang="en-US"/>
          </a:p>
        </p:txBody>
      </p:sp>
    </p:spTree>
    <p:extLst>
      <p:ext uri="{BB962C8B-B14F-4D97-AF65-F5344CB8AC3E}">
        <p14:creationId xmlns:p14="http://schemas.microsoft.com/office/powerpoint/2010/main" val="67844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let’s turn to you! So _____, please take a few minutes, if you don’t mind, and share your experience with the CAPSCA visit.</a:t>
            </a:r>
          </a:p>
          <a:p>
            <a:endParaRPr lang="en-US" baseline="0" dirty="0"/>
          </a:p>
          <a:p>
            <a:r>
              <a:rPr lang="en-US" baseline="0" dirty="0"/>
              <a:t>Please, stand up and share what you thought about the visit, what the successes of the visit and your preparedness were, and maybe recall some of the recommendations CAPSCA provided you with.</a:t>
            </a:r>
          </a:p>
          <a:p>
            <a:endParaRPr lang="en-US" baseline="0" dirty="0"/>
          </a:p>
          <a:p>
            <a:r>
              <a:rPr lang="en-US" i="1" u="none" baseline="0" dirty="0"/>
              <a:t>Allow airport representative(s) to speak for a few minutes.</a:t>
            </a:r>
          </a:p>
          <a:p>
            <a:endParaRPr lang="en-US" i="1" u="none" baseline="0" dirty="0"/>
          </a:p>
          <a:p>
            <a:r>
              <a:rPr lang="en-US" i="1" u="none" baseline="0" dirty="0"/>
              <a:t>Then speak to your own impressions of the visit for a few minutes.</a:t>
            </a:r>
            <a:endParaRPr lang="en-US" i="1" u="none" dirty="0"/>
          </a:p>
        </p:txBody>
      </p:sp>
      <p:sp>
        <p:nvSpPr>
          <p:cNvPr id="4" name="Slide Number Placeholder 3"/>
          <p:cNvSpPr>
            <a:spLocks noGrp="1"/>
          </p:cNvSpPr>
          <p:nvPr>
            <p:ph type="sldNum" sz="quarter" idx="10"/>
          </p:nvPr>
        </p:nvSpPr>
        <p:spPr/>
        <p:txBody>
          <a:bodyPr/>
          <a:lstStyle/>
          <a:p>
            <a:fld id="{712B78C0-3020-4A62-8BB6-53E6219B4317}" type="slidenum">
              <a:rPr lang="en-US" smtClean="0"/>
              <a:t>23</a:t>
            </a:fld>
            <a:endParaRPr lang="en-US"/>
          </a:p>
        </p:txBody>
      </p:sp>
    </p:spTree>
    <p:extLst>
      <p:ext uri="{BB962C8B-B14F-4D97-AF65-F5344CB8AC3E}">
        <p14:creationId xmlns:p14="http://schemas.microsoft.com/office/powerpoint/2010/main" val="1311134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24</a:t>
            </a:fld>
            <a:endParaRPr lang="en-US"/>
          </a:p>
        </p:txBody>
      </p:sp>
    </p:spTree>
    <p:extLst>
      <p:ext uri="{BB962C8B-B14F-4D97-AF65-F5344CB8AC3E}">
        <p14:creationId xmlns:p14="http://schemas.microsoft.com/office/powerpoint/2010/main" val="963820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this is simply</a:t>
            </a:r>
            <a:r>
              <a:rPr lang="en-US" baseline="0" dirty="0"/>
              <a:t> a presentation on the global guidance that ICAO and CAPSCA offers, we want to address 4 simple questions, shown in this slide (read the questions).</a:t>
            </a:r>
          </a:p>
          <a:p>
            <a:endParaRPr lang="en-US" baseline="0" dirty="0"/>
          </a:p>
          <a:p>
            <a:r>
              <a:rPr lang="en-US" baseline="0" dirty="0"/>
              <a:t>This presentation—and this entire MTP curriculum—is focused on turning the theoretical into the practical, so it is very important that you understand how this applies to you in your POE, particularly those of you from airports.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video introduces and summarizes everything we are going to be learning in this module. This </a:t>
            </a:r>
            <a:r>
              <a:rPr lang="en-US" sz="1200" kern="1200" dirty="0">
                <a:solidFill>
                  <a:schemeClr val="tx1"/>
                </a:solidFill>
                <a:effectLst/>
                <a:latin typeface="+mn-lt"/>
                <a:ea typeface="+mn-ea"/>
                <a:cs typeface="+mn-cs"/>
              </a:rPr>
              <a:t>video will help learners understand how the systems put in place by air-based organizations help to keep travelers safe.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1351869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We need to know what ICAO is. It’s a United Nations</a:t>
            </a:r>
            <a:r>
              <a:rPr lang="en-US" baseline="0" dirty="0"/>
              <a:t> specialized agency created in 1944, that works </a:t>
            </a:r>
            <a:r>
              <a:rPr lang="en-US" sz="1200" kern="1200" dirty="0">
                <a:solidFill>
                  <a:schemeClr val="tx1"/>
                </a:solidFill>
                <a:effectLst/>
                <a:latin typeface="+mn-lt"/>
                <a:ea typeface="+mn-ea"/>
                <a:cs typeface="+mn-cs"/>
              </a:rPr>
              <a:t>with Member States (member states</a:t>
            </a:r>
            <a:r>
              <a:rPr lang="en-US" sz="1200" kern="1200" baseline="0" dirty="0">
                <a:solidFill>
                  <a:schemeClr val="tx1"/>
                </a:solidFill>
                <a:effectLst/>
                <a:latin typeface="+mn-lt"/>
                <a:ea typeface="+mn-ea"/>
                <a:cs typeface="+mn-cs"/>
              </a:rPr>
              <a:t> are countries)</a:t>
            </a:r>
            <a:r>
              <a:rPr lang="en-US" sz="1200" kern="1200" dirty="0">
                <a:solidFill>
                  <a:schemeClr val="tx1"/>
                </a:solidFill>
                <a:effectLst/>
                <a:latin typeface="+mn-lt"/>
                <a:ea typeface="+mn-ea"/>
                <a:cs typeface="+mn-cs"/>
              </a:rPr>
              <a:t> and global aviation organizations to develop international Standards and Recommended Practices which States reference when developing their legally-enforceable national civil aviation regulations.</a:t>
            </a:r>
          </a:p>
          <a:p>
            <a:pPr marL="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ICAO</a:t>
            </a:r>
            <a:r>
              <a:rPr lang="en-US" sz="1200" kern="1200" baseline="0" dirty="0">
                <a:solidFill>
                  <a:schemeClr val="tx1"/>
                </a:solidFill>
                <a:effectLst/>
                <a:latin typeface="+mn-lt"/>
                <a:ea typeface="+mn-ea"/>
                <a:cs typeface="+mn-cs"/>
              </a:rPr>
              <a:t> also e</a:t>
            </a:r>
            <a:r>
              <a:rPr lang="en-US" sz="1200" kern="1200" dirty="0">
                <a:solidFill>
                  <a:schemeClr val="tx1"/>
                </a:solidFill>
                <a:effectLst/>
                <a:latin typeface="+mn-lt"/>
                <a:ea typeface="+mn-ea"/>
                <a:cs typeface="+mn-cs"/>
              </a:rPr>
              <a:t>nsures Standards and Recommended</a:t>
            </a:r>
            <a:r>
              <a:rPr lang="en-US" sz="1200" kern="1200" baseline="0" dirty="0">
                <a:solidFill>
                  <a:schemeClr val="tx1"/>
                </a:solidFill>
                <a:effectLst/>
                <a:latin typeface="+mn-lt"/>
                <a:ea typeface="+mn-ea"/>
                <a:cs typeface="+mn-cs"/>
              </a:rPr>
              <a:t> Practices </a:t>
            </a:r>
            <a:r>
              <a:rPr lang="en-US" dirty="0">
                <a:effectLst/>
              </a:rPr>
              <a:t>implementation is better harmonized globally so that </a:t>
            </a:r>
            <a:r>
              <a:rPr lang="en-US" u="sng" dirty="0">
                <a:effectLst/>
              </a:rPr>
              <a:t>all</a:t>
            </a:r>
            <a:r>
              <a:rPr lang="en-US" dirty="0">
                <a:effectLst/>
              </a:rPr>
              <a:t> countries have access to the benefits of safe and reliable air transport.</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699722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now</a:t>
            </a:r>
            <a:r>
              <a:rPr lang="en-US" baseline="0" dirty="0"/>
              <a:t> ask everyone to pull out your handouts which are the ICAO standards and recommended practices, or SARPs, that relate to health. We will review each one of these at a high level but also give examples of how they relate to your everyday work at airports.</a:t>
            </a:r>
          </a:p>
          <a:p>
            <a:endParaRPr lang="en-US" baseline="0" dirty="0"/>
          </a:p>
          <a:p>
            <a:r>
              <a:rPr lang="en-US" baseline="0" dirty="0"/>
              <a:t>You will note that your handouts actually begin with Annex 6, which provides detailed instructions to aircrafts and air companies on the medical products and first aid kits that they should have on board. As the audience for that document is not [POE health agency], we will not cover it. It is simply there as a reference to you.</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986597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first annex of relevance</a:t>
            </a:r>
            <a:r>
              <a:rPr lang="en-US" sz="1200" kern="1200" baseline="0" dirty="0">
                <a:solidFill>
                  <a:schemeClr val="tx1"/>
                </a:solidFill>
                <a:effectLst/>
                <a:latin typeface="+mn-lt"/>
                <a:ea typeface="+mn-ea"/>
                <a:cs typeface="+mn-cs"/>
              </a:rPr>
              <a:t> [POE health agency] is Annex 9, which is facilitation. This says that countries and airports should comply with the </a:t>
            </a:r>
            <a:r>
              <a:rPr lang="en-US" sz="1200" kern="1200" dirty="0">
                <a:solidFill>
                  <a:schemeClr val="tx1"/>
                </a:solidFill>
                <a:effectLst/>
                <a:latin typeface="+mn-lt"/>
                <a:ea typeface="+mn-ea"/>
                <a:cs typeface="+mn-cs"/>
              </a:rPr>
              <a:t>pertinent sections of IHR, which we also covered</a:t>
            </a:r>
            <a:r>
              <a:rPr lang="en-US" sz="1200" kern="1200" baseline="0" dirty="0">
                <a:solidFill>
                  <a:schemeClr val="tx1"/>
                </a:solidFill>
                <a:effectLst/>
                <a:latin typeface="+mn-lt"/>
                <a:ea typeface="+mn-ea"/>
                <a:cs typeface="+mn-cs"/>
              </a:rPr>
              <a:t> today.</a:t>
            </a: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dirty="0"/>
              <a:t>It also states that the pilot in command</a:t>
            </a:r>
            <a:r>
              <a:rPr lang="en-US" baseline="0" dirty="0"/>
              <a:t> shall promptly report a suspected communicable disease to air traffic services, which alerts the POE to make provisions for the flight’s arrival.  We’ll review the reportable symptoms on the next slide.</a:t>
            </a:r>
          </a:p>
          <a:p>
            <a:pPr marL="0" indent="0">
              <a:buFont typeface="Arial" panose="020B0604020202020204" pitchFamily="34" charset="0"/>
              <a:buNone/>
            </a:pPr>
            <a:endParaRPr lang="en-US" sz="1200" kern="1200" baseline="0" dirty="0">
              <a:solidFill>
                <a:schemeClr val="tx1"/>
              </a:solidFill>
              <a:effectLst/>
              <a:latin typeface="+mn-lt"/>
              <a:ea typeface="+mn-ea"/>
              <a:cs typeface="+mn-cs"/>
            </a:endParaRPr>
          </a:p>
          <a:p>
            <a:pPr marL="0" indent="0">
              <a:buFont typeface="Arial" panose="020B0604020202020204" pitchFamily="34" charset="0"/>
              <a:buNone/>
            </a:pPr>
            <a:r>
              <a:rPr lang="en-US" sz="1200" kern="1200" baseline="0" dirty="0">
                <a:solidFill>
                  <a:schemeClr val="tx1"/>
                </a:solidFill>
                <a:effectLst/>
                <a:latin typeface="+mn-lt"/>
                <a:ea typeface="+mn-ea"/>
                <a:cs typeface="+mn-cs"/>
              </a:rPr>
              <a:t>Remember the Passenger Locator Card? This annex is where that comes from. This annex advises you to collect </a:t>
            </a:r>
            <a:r>
              <a:rPr lang="en-US" kern="1200" baseline="0" dirty="0">
                <a:solidFill>
                  <a:schemeClr val="tx1"/>
                </a:solidFill>
                <a:effectLst/>
                <a:latin typeface="+mn-lt"/>
                <a:ea typeface="+mn-ea"/>
                <a:cs typeface="+mn-cs"/>
              </a:rPr>
              <a:t>passenger/travel crews travel itineraries and/or contact info for purposes to tracing persons who may have been exposed to a communicable disease</a:t>
            </a:r>
          </a:p>
          <a:p>
            <a:pPr marL="0" indent="0">
              <a:buFont typeface="Arial" panose="020B0604020202020204" pitchFamily="34" charset="0"/>
              <a:buNone/>
            </a:pPr>
            <a:endParaRPr lang="en-US" kern="1200" baseline="0" dirty="0">
              <a:solidFill>
                <a:schemeClr val="tx1"/>
              </a:solidFill>
              <a:effectLst/>
              <a:latin typeface="+mn-lt"/>
              <a:ea typeface="+mn-ea"/>
              <a:cs typeface="+mn-cs"/>
            </a:endParaRPr>
          </a:p>
          <a:p>
            <a:pPr marL="0" lvl="0" indent="0">
              <a:buFont typeface="Arial" panose="020B0604020202020204" pitchFamily="34" charset="0"/>
              <a:buNone/>
            </a:pPr>
            <a:r>
              <a:rPr lang="en-US" kern="1200" baseline="0" dirty="0">
                <a:solidFill>
                  <a:schemeClr val="tx1"/>
                </a:solidFill>
                <a:effectLst/>
                <a:latin typeface="+mn-lt"/>
                <a:ea typeface="+mn-ea"/>
                <a:cs typeface="+mn-cs"/>
              </a:rPr>
              <a:t>Annex 9 also tells us to establish not only POE specific but national aviation plans for communicable disease. This is an civil aviation responsibility, not [POE health agency].</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006367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Annex 9 continues with sharing the signs and symptoms that you are to</a:t>
            </a:r>
            <a:r>
              <a:rPr lang="en-US" baseline="0" dirty="0"/>
              <a:t> report. </a:t>
            </a:r>
            <a:r>
              <a:rPr lang="en-US" dirty="0"/>
              <a:t>If</a:t>
            </a:r>
            <a:r>
              <a:rPr lang="en-US" baseline="0" dirty="0"/>
              <a:t> there is a fever plus any of these signs and symptoms (read them off the slide), then the pilot should notify Air Traffic Services.</a:t>
            </a:r>
          </a:p>
          <a:p>
            <a:endParaRPr lang="en-US" baseline="0" dirty="0"/>
          </a:p>
          <a:p>
            <a:r>
              <a:rPr lang="en-US" baseline="0" dirty="0"/>
              <a:t>This Annex and these signs and symptoms are so important that the WHO reprinted them inside the IHR! Turn to page 58 in your IHR handbooks—you’ll see them there.</a:t>
            </a:r>
          </a:p>
          <a:p>
            <a:endParaRPr lang="en-US" baseline="0" dirty="0"/>
          </a:p>
          <a:p>
            <a:r>
              <a:rPr lang="en-US" baseline="0" dirty="0"/>
              <a:t>And if that’s not enough, it is these signs and symptoms that have been mostly recreated for the cards that you and other stakeholders may reference at the POE. There are strong similarities between the signs and symptoms posted on this slide and that card. </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379510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Annex 11 is more focused towards</a:t>
            </a:r>
            <a:r>
              <a:rPr lang="en-US" baseline="0" dirty="0"/>
              <a:t> Air Traffic Services than [POE health agency], so we will not focus on it much. But it again shows you that all agencies at the airport play a steadfast role in protecting the public’s health. </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473559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a:t>
            </a:r>
            <a:r>
              <a:rPr lang="en-US" baseline="0" dirty="0"/>
              <a:t> document is vital—and it should be the one you are quite familiar with in practice at your airports. It is the order of communication and notifications from the time the pilot learns of a public health issue in the air to notification on the ground. The next slide provides an example of an SOP specifically created to share this order of events. We will review it in detail.  </a:t>
            </a: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7743054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BSM8t1aD-Qo"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BSM8t1aD-Qo"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a:t>The International Civil Aviation Organization (ICAO): Guidelines for Airports </a:t>
            </a:r>
          </a:p>
        </p:txBody>
      </p:sp>
      <p:sp>
        <p:nvSpPr>
          <p:cNvPr id="3" name="Subtitle 2"/>
          <p:cNvSpPr>
            <a:spLocks noGrp="1"/>
          </p:cNvSpPr>
          <p:nvPr>
            <p:ph type="subTitle" idx="1"/>
          </p:nvPr>
        </p:nvSpPr>
        <p:spPr>
          <a:xfrm>
            <a:off x="1154954" y="4777379"/>
            <a:ext cx="10464021"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4444: Air Traffic Management</a:t>
            </a:r>
          </a:p>
        </p:txBody>
      </p:sp>
      <p:sp>
        <p:nvSpPr>
          <p:cNvPr id="3" name="Content Placeholder 2"/>
          <p:cNvSpPr>
            <a:spLocks noGrp="1"/>
          </p:cNvSpPr>
          <p:nvPr>
            <p:ph idx="1"/>
          </p:nvPr>
        </p:nvSpPr>
        <p:spPr/>
        <p:txBody>
          <a:bodyPr/>
          <a:lstStyle/>
          <a:p>
            <a:r>
              <a:rPr lang="en-US" dirty="0"/>
              <a:t>Reporting of suspected communicable disease</a:t>
            </a:r>
          </a:p>
          <a:p>
            <a:pPr lvl="1"/>
            <a:r>
              <a:rPr lang="en-US" dirty="0"/>
              <a:t>Pilot-in-command</a:t>
            </a:r>
          </a:p>
          <a:p>
            <a:pPr lvl="1"/>
            <a:r>
              <a:rPr lang="en-US" dirty="0"/>
              <a:t>Air Traffic Services</a:t>
            </a:r>
          </a:p>
          <a:p>
            <a:pPr lvl="1"/>
            <a:r>
              <a:rPr lang="en-US" dirty="0"/>
              <a:t>Public Health Authority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sp>
        <p:nvSpPr>
          <p:cNvPr id="5" name="Rectangle 4"/>
          <p:cNvSpPr/>
          <p:nvPr/>
        </p:nvSpPr>
        <p:spPr>
          <a:xfrm>
            <a:off x="396309" y="4726533"/>
            <a:ext cx="1641953"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Pilot-in-Command</a:t>
            </a:r>
          </a:p>
        </p:txBody>
      </p:sp>
      <p:sp>
        <p:nvSpPr>
          <p:cNvPr id="6" name="Rectangle 5"/>
          <p:cNvSpPr/>
          <p:nvPr/>
        </p:nvSpPr>
        <p:spPr>
          <a:xfrm>
            <a:off x="2861534" y="4726533"/>
            <a:ext cx="164592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Air Traffic Services (ATS)</a:t>
            </a:r>
          </a:p>
        </p:txBody>
      </p:sp>
      <p:sp>
        <p:nvSpPr>
          <p:cNvPr id="7" name="Rectangle 6"/>
          <p:cNvSpPr/>
          <p:nvPr/>
        </p:nvSpPr>
        <p:spPr>
          <a:xfrm>
            <a:off x="5330727" y="4726533"/>
            <a:ext cx="164592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Destination/</a:t>
            </a:r>
          </a:p>
          <a:p>
            <a:pPr algn="ctr"/>
            <a:r>
              <a:rPr lang="en-US" sz="1600" dirty="0"/>
              <a:t>Departure ATS</a:t>
            </a:r>
          </a:p>
        </p:txBody>
      </p:sp>
      <p:sp>
        <p:nvSpPr>
          <p:cNvPr id="8" name="Rectangle 7"/>
          <p:cNvSpPr/>
          <p:nvPr/>
        </p:nvSpPr>
        <p:spPr>
          <a:xfrm>
            <a:off x="7748932" y="4726533"/>
            <a:ext cx="164592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0000"/>
                </a:solidFill>
              </a:rPr>
              <a:t>[POE health agency]</a:t>
            </a:r>
            <a:r>
              <a:rPr lang="en-US" sz="1600" dirty="0"/>
              <a:t>,</a:t>
            </a:r>
          </a:p>
          <a:p>
            <a:pPr algn="ctr"/>
            <a:r>
              <a:rPr lang="en-US" sz="1600" dirty="0"/>
              <a:t>Aircraft Operator,</a:t>
            </a:r>
          </a:p>
          <a:p>
            <a:pPr algn="ctr"/>
            <a:r>
              <a:rPr lang="en-US" sz="1600" dirty="0"/>
              <a:t>Aerodrome Authority</a:t>
            </a:r>
          </a:p>
        </p:txBody>
      </p:sp>
      <p:sp>
        <p:nvSpPr>
          <p:cNvPr id="9" name="Right Arrow 8"/>
          <p:cNvSpPr/>
          <p:nvPr/>
        </p:nvSpPr>
        <p:spPr>
          <a:xfrm>
            <a:off x="2155265" y="51700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9"/>
          <p:cNvSpPr/>
          <p:nvPr/>
        </p:nvSpPr>
        <p:spPr>
          <a:xfrm>
            <a:off x="4675582" y="5170017"/>
            <a:ext cx="538005" cy="484632"/>
          </a:xfrm>
          <a:prstGeom prst="rightArrow">
            <a:avLst/>
          </a:prstGeom>
          <a:solidFill>
            <a:srgbClr val="FFC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p>
        </p:txBody>
      </p:sp>
      <p:sp>
        <p:nvSpPr>
          <p:cNvPr id="11" name="Right Arrow 10"/>
          <p:cNvSpPr/>
          <p:nvPr/>
        </p:nvSpPr>
        <p:spPr>
          <a:xfrm>
            <a:off x="7093787" y="51700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0187332" y="4739233"/>
            <a:ext cx="1730348"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Airline Representative, Aerodrome Authority</a:t>
            </a:r>
          </a:p>
        </p:txBody>
      </p:sp>
      <p:sp>
        <p:nvSpPr>
          <p:cNvPr id="13" name="Right Arrow 12"/>
          <p:cNvSpPr/>
          <p:nvPr/>
        </p:nvSpPr>
        <p:spPr>
          <a:xfrm>
            <a:off x="9532187" y="51827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42435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4444 as written in an SOP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5342589" y="1680632"/>
            <a:ext cx="6849411" cy="4875391"/>
          </a:xfrm>
        </p:spPr>
      </p:pic>
      <p:sp>
        <p:nvSpPr>
          <p:cNvPr id="6" name="Rectangle 5"/>
          <p:cNvSpPr/>
          <p:nvPr/>
        </p:nvSpPr>
        <p:spPr>
          <a:xfrm>
            <a:off x="5203859" y="1680632"/>
            <a:ext cx="1447800" cy="866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25178" y="5660503"/>
            <a:ext cx="2652962" cy="895520"/>
          </a:xfrm>
          <a:prstGeom prst="rect">
            <a:avLst/>
          </a:prstGeom>
        </p:spPr>
      </p:pic>
      <p:sp>
        <p:nvSpPr>
          <p:cNvPr id="15" name="Content Placeholder 2"/>
          <p:cNvSpPr txBox="1">
            <a:spLocks/>
          </p:cNvSpPr>
          <p:nvPr/>
        </p:nvSpPr>
        <p:spPr>
          <a:xfrm>
            <a:off x="635226" y="3038370"/>
            <a:ext cx="4336824" cy="82497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r>
              <a:rPr lang="en-US" b="1" dirty="0"/>
              <a:t>Procedure for Notification of a Suspected Ill Person Onboard an Aircraft</a:t>
            </a:r>
          </a:p>
          <a:p>
            <a:pPr marL="0" indent="0">
              <a:buNone/>
            </a:pPr>
            <a:endParaRPr lang="en-US" b="1" dirty="0"/>
          </a:p>
        </p:txBody>
      </p:sp>
    </p:spTree>
    <p:extLst>
      <p:ext uri="{BB962C8B-B14F-4D97-AF65-F5344CB8AC3E}">
        <p14:creationId xmlns:p14="http://schemas.microsoft.com/office/powerpoint/2010/main" val="3460285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 14: Aerodrome Design and Operations</a:t>
            </a:r>
          </a:p>
        </p:txBody>
      </p:sp>
      <p:sp>
        <p:nvSpPr>
          <p:cNvPr id="3" name="Content Placeholder 2"/>
          <p:cNvSpPr>
            <a:spLocks noGrp="1"/>
          </p:cNvSpPr>
          <p:nvPr>
            <p:ph idx="1"/>
          </p:nvPr>
        </p:nvSpPr>
        <p:spPr>
          <a:xfrm>
            <a:off x="589471" y="2314742"/>
            <a:ext cx="8761412" cy="3416300"/>
          </a:xfrm>
        </p:spPr>
        <p:txBody>
          <a:bodyPr/>
          <a:lstStyle/>
          <a:p>
            <a:r>
              <a:rPr lang="en-US" dirty="0"/>
              <a:t>Aerodrome emergency plan (AEP)</a:t>
            </a:r>
          </a:p>
          <a:p>
            <a:pPr lvl="1"/>
            <a:r>
              <a:rPr lang="en-US" dirty="0"/>
              <a:t>Includes </a:t>
            </a:r>
            <a:r>
              <a:rPr lang="en-US" u="sng" dirty="0"/>
              <a:t>all</a:t>
            </a:r>
            <a:r>
              <a:rPr lang="en-US" dirty="0"/>
              <a:t> types of aircraft emergencies</a:t>
            </a:r>
          </a:p>
          <a:p>
            <a:r>
              <a:rPr lang="en-US" dirty="0"/>
              <a:t>Coordination of actions and agencies involved in an emergency </a:t>
            </a:r>
          </a:p>
          <a:p>
            <a:pPr lvl="1"/>
            <a:r>
              <a:rPr lang="en-US" dirty="0"/>
              <a:t>Roles and responsibilities</a:t>
            </a:r>
          </a:p>
          <a:p>
            <a:pPr lvl="1"/>
            <a:r>
              <a:rPr lang="en-US" dirty="0"/>
              <a:t>Contact information</a:t>
            </a:r>
          </a:p>
          <a:p>
            <a:r>
              <a:rPr lang="en-US" dirty="0"/>
              <a:t>Periodic testing of plan</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6800" y="2314742"/>
            <a:ext cx="3116179" cy="1246472"/>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724568" y="3850105"/>
            <a:ext cx="3078411" cy="158816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46" y="3669632"/>
            <a:ext cx="2525850" cy="1859104"/>
          </a:xfrm>
          <a:prstGeom prst="rect">
            <a:avLst/>
          </a:prstGeom>
        </p:spPr>
      </p:pic>
    </p:spTree>
    <p:extLst>
      <p:ext uri="{BB962C8B-B14F-4D97-AF65-F5344CB8AC3E}">
        <p14:creationId xmlns:p14="http://schemas.microsoft.com/office/powerpoint/2010/main" val="2894836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85C41-F921-4974-92DF-97957CB501A2}"/>
              </a:ext>
            </a:extLst>
          </p:cNvPr>
          <p:cNvSpPr>
            <a:spLocks noGrp="1"/>
          </p:cNvSpPr>
          <p:nvPr>
            <p:ph type="title"/>
          </p:nvPr>
        </p:nvSpPr>
        <p:spPr/>
        <p:txBody>
          <a:bodyPr/>
          <a:lstStyle/>
          <a:p>
            <a:r>
              <a:rPr lang="en-US" dirty="0"/>
              <a:t>Other actions taken by ICAO</a:t>
            </a:r>
            <a:endParaRPr lang="en-GB" dirty="0"/>
          </a:p>
        </p:txBody>
      </p:sp>
      <p:sp>
        <p:nvSpPr>
          <p:cNvPr id="3" name="Content Placeholder 2">
            <a:extLst>
              <a:ext uri="{FF2B5EF4-FFF2-40B4-BE49-F238E27FC236}">
                <a16:creationId xmlns:a16="http://schemas.microsoft.com/office/drawing/2014/main" id="{2509268D-AF84-4F1B-9E8C-7424AEC1A882}"/>
              </a:ext>
            </a:extLst>
          </p:cNvPr>
          <p:cNvSpPr>
            <a:spLocks noGrp="1"/>
          </p:cNvSpPr>
          <p:nvPr>
            <p:ph idx="1"/>
          </p:nvPr>
        </p:nvSpPr>
        <p:spPr/>
        <p:txBody>
          <a:bodyPr>
            <a:normAutofit fontScale="92500" lnSpcReduction="10000"/>
          </a:bodyPr>
          <a:lstStyle/>
          <a:p>
            <a:pPr lvl="0" defTabSz="914400">
              <a:spcBef>
                <a:spcPct val="20000"/>
              </a:spcBef>
              <a:buClrTx/>
              <a:buSzTx/>
              <a:buFont typeface="Arial" pitchFamily="34" charset="0"/>
              <a:buChar char="•"/>
              <a:defRPr/>
            </a:pPr>
            <a:r>
              <a:rPr lang="en-US" sz="2000" b="1" dirty="0">
                <a:solidFill>
                  <a:srgbClr val="006EB7"/>
                </a:solidFill>
                <a:latin typeface="Arial" pitchFamily="34" charset="0"/>
                <a:cs typeface="Arial" pitchFamily="34" charset="0"/>
              </a:rPr>
              <a:t>Guidelines for States</a:t>
            </a:r>
          </a:p>
          <a:p>
            <a:pPr lvl="0" defTabSz="914400">
              <a:spcBef>
                <a:spcPct val="20000"/>
              </a:spcBef>
              <a:buClrTx/>
              <a:buSzTx/>
              <a:buFont typeface="Arial" pitchFamily="34" charset="0"/>
              <a:buChar char="•"/>
              <a:defRPr/>
            </a:pPr>
            <a:endParaRPr lang="en-US" sz="1000" b="1" dirty="0">
              <a:solidFill>
                <a:srgbClr val="006EB7"/>
              </a:solidFill>
              <a:latin typeface="Arial" pitchFamily="34" charset="0"/>
              <a:cs typeface="Arial" pitchFamily="34" charset="0"/>
            </a:endParaRPr>
          </a:p>
          <a:p>
            <a:pPr lvl="1" defTabSz="914400">
              <a:spcBef>
                <a:spcPct val="20000"/>
              </a:spcBef>
              <a:buClrTx/>
              <a:buSzTx/>
              <a:buFont typeface="Arial" pitchFamily="34" charset="0"/>
              <a:buChar char="–"/>
              <a:defRPr/>
            </a:pPr>
            <a:r>
              <a:rPr lang="en-US" sz="1800" dirty="0">
                <a:solidFill>
                  <a:srgbClr val="5A6870"/>
                </a:solidFill>
                <a:latin typeface="Arial" pitchFamily="34" charset="0"/>
                <a:cs typeface="Arial" pitchFamily="34" charset="0"/>
              </a:rPr>
              <a:t>Guidelines for States concerning the management of communicable disease posing a serious public health risk</a:t>
            </a:r>
          </a:p>
          <a:p>
            <a:pPr lvl="1" defTabSz="914400">
              <a:spcBef>
                <a:spcPct val="20000"/>
              </a:spcBef>
              <a:buClrTx/>
              <a:buSzTx/>
              <a:buFont typeface="Arial" pitchFamily="34" charset="0"/>
              <a:buChar char="–"/>
              <a:defRPr/>
            </a:pPr>
            <a:endParaRPr lang="en-US" sz="1000" dirty="0">
              <a:solidFill>
                <a:srgbClr val="5A6870"/>
              </a:solidFill>
              <a:latin typeface="Arial" pitchFamily="34" charset="0"/>
              <a:cs typeface="Arial" pitchFamily="34" charset="0"/>
            </a:endParaRPr>
          </a:p>
          <a:p>
            <a:pPr lvl="2" defTabSz="914400">
              <a:spcBef>
                <a:spcPct val="20000"/>
              </a:spcBef>
              <a:buClrTx/>
              <a:buSzTx/>
              <a:buFont typeface="Arial" pitchFamily="34" charset="0"/>
              <a:buChar char="•"/>
              <a:defRPr/>
            </a:pPr>
            <a:r>
              <a:rPr lang="en-US" sz="1600" i="1" dirty="0">
                <a:solidFill>
                  <a:srgbClr val="5A6870"/>
                </a:solidFill>
                <a:latin typeface="Arial" pitchFamily="34" charset="0"/>
                <a:cs typeface="Arial" pitchFamily="34" charset="0"/>
              </a:rPr>
              <a:t>General preparedness, </a:t>
            </a:r>
            <a:r>
              <a:rPr lang="en-US" sz="1600" i="1" dirty="0">
                <a:solidFill>
                  <a:srgbClr val="FF0000"/>
                </a:solidFill>
                <a:latin typeface="Arial" pitchFamily="34" charset="0"/>
                <a:cs typeface="Arial" pitchFamily="34" charset="0"/>
              </a:rPr>
              <a:t>airport preparedness</a:t>
            </a:r>
            <a:r>
              <a:rPr lang="en-US" sz="1600" i="1" dirty="0">
                <a:solidFill>
                  <a:srgbClr val="5A6870"/>
                </a:solidFill>
                <a:latin typeface="Arial" pitchFamily="34" charset="0"/>
                <a:cs typeface="Arial" pitchFamily="34" charset="0"/>
              </a:rPr>
              <a:t>, airline preparedness, procedure for notification of suspected communicable diseases on board an aircraft or other public health, …)</a:t>
            </a:r>
          </a:p>
          <a:p>
            <a:pPr lvl="2" defTabSz="914400">
              <a:spcBef>
                <a:spcPct val="20000"/>
              </a:spcBef>
              <a:buClrTx/>
              <a:buSzTx/>
              <a:buFont typeface="Arial" pitchFamily="34" charset="0"/>
              <a:buChar char="•"/>
              <a:defRPr/>
            </a:pPr>
            <a:endParaRPr lang="en-US" sz="800" i="1"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r>
              <a:rPr lang="en-US" sz="1800" dirty="0">
                <a:solidFill>
                  <a:srgbClr val="5A6870"/>
                </a:solidFill>
                <a:latin typeface="Arial" pitchFamily="34" charset="0"/>
                <a:cs typeface="Arial" pitchFamily="34" charset="0"/>
              </a:rPr>
              <a:t>Template For An Aviation Public Health Emergency Preparedness Plan</a:t>
            </a:r>
            <a:endParaRPr lang="fr-FR" sz="1800"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endParaRPr lang="fr-FR" sz="800"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r>
              <a:rPr lang="en-US" sz="1800" dirty="0">
                <a:solidFill>
                  <a:srgbClr val="5A6870"/>
                </a:solidFill>
                <a:latin typeface="Arial" pitchFamily="34" charset="0"/>
                <a:cs typeface="Arial" pitchFamily="34" charset="0"/>
              </a:rPr>
              <a:t>Glossary of Aviation and Public Health Terms</a:t>
            </a:r>
            <a:endParaRPr lang="fr-FR" sz="1800"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endParaRPr lang="en-US" sz="800" dirty="0">
              <a:solidFill>
                <a:srgbClr val="5A6870"/>
              </a:solidFill>
              <a:latin typeface="Arial" pitchFamily="34" charset="0"/>
              <a:cs typeface="Arial" pitchFamily="34" charset="0"/>
            </a:endParaRPr>
          </a:p>
          <a:p>
            <a:pPr marL="342900" lvl="1" indent="-342900" defTabSz="914400">
              <a:spcBef>
                <a:spcPct val="20000"/>
              </a:spcBef>
              <a:buClrTx/>
              <a:buSzTx/>
              <a:buFont typeface="Arial" pitchFamily="34" charset="0"/>
              <a:buChar char="•"/>
              <a:defRPr/>
            </a:pPr>
            <a:r>
              <a:rPr lang="fr-FR" sz="2000" b="1" dirty="0">
                <a:solidFill>
                  <a:srgbClr val="006EB7"/>
                </a:solidFill>
                <a:latin typeface="Arial" pitchFamily="34" charset="0"/>
                <a:cs typeface="Arial" pitchFamily="34" charset="0"/>
              </a:rPr>
              <a:t>USOAP: </a:t>
            </a:r>
            <a:r>
              <a:rPr lang="en-US" sz="1800" i="1" dirty="0">
                <a:solidFill>
                  <a:srgbClr val="5A6870"/>
                </a:solidFill>
                <a:latin typeface="Arial" pitchFamily="34" charset="0"/>
                <a:cs typeface="Arial" pitchFamily="34" charset="0"/>
              </a:rPr>
              <a:t>Questions on the preparedness planning of the public health emergencies are included in </a:t>
            </a:r>
            <a:r>
              <a:rPr lang="en-US" sz="1800" b="1" i="1" dirty="0">
                <a:solidFill>
                  <a:srgbClr val="FF0000"/>
                </a:solidFill>
                <a:latin typeface="Arial" pitchFamily="34" charset="0"/>
                <a:cs typeface="Arial" pitchFamily="34" charset="0"/>
              </a:rPr>
              <a:t>the ICAO audit </a:t>
            </a:r>
            <a:r>
              <a:rPr lang="en-US" sz="1800" b="1" i="1" dirty="0" err="1">
                <a:solidFill>
                  <a:srgbClr val="FF0000"/>
                </a:solidFill>
                <a:latin typeface="Arial" pitchFamily="34" charset="0"/>
                <a:cs typeface="Arial" pitchFamily="34" charset="0"/>
              </a:rPr>
              <a:t>programme</a:t>
            </a:r>
            <a:endParaRPr lang="en-US" sz="1800" b="1" i="1" dirty="0">
              <a:solidFill>
                <a:srgbClr val="FF0000"/>
              </a:solidFill>
              <a:latin typeface="Arial" pitchFamily="34" charset="0"/>
              <a:cs typeface="Arial" pitchFamily="34" charset="0"/>
            </a:endParaRPr>
          </a:p>
          <a:p>
            <a:pPr marL="0" lvl="0" indent="0" defTabSz="914400">
              <a:spcBef>
                <a:spcPct val="20000"/>
              </a:spcBef>
              <a:buClrTx/>
              <a:buSzTx/>
              <a:buNone/>
              <a:defRPr/>
            </a:pPr>
            <a:endParaRPr lang="en-US" b="1" dirty="0">
              <a:solidFill>
                <a:srgbClr val="006EB7"/>
              </a:solidFill>
              <a:latin typeface="Arial" pitchFamily="34" charset="0"/>
              <a:cs typeface="Arial" pitchFamily="34" charset="0"/>
            </a:endParaRPr>
          </a:p>
          <a:p>
            <a:pPr lvl="0" defTabSz="914400">
              <a:spcBef>
                <a:spcPct val="20000"/>
              </a:spcBef>
              <a:buClrTx/>
              <a:buSzTx/>
              <a:buFont typeface="Arial" pitchFamily="34" charset="0"/>
              <a:buChar char="•"/>
              <a:defRPr/>
            </a:pPr>
            <a:endParaRPr lang="en-US" b="1" dirty="0">
              <a:solidFill>
                <a:srgbClr val="006EB7"/>
              </a:solidFill>
              <a:latin typeface="Arial" pitchFamily="34" charset="0"/>
              <a:cs typeface="Arial" pitchFamily="34" charset="0"/>
            </a:endParaRPr>
          </a:p>
          <a:p>
            <a:endParaRPr lang="en-GB" dirty="0"/>
          </a:p>
        </p:txBody>
      </p:sp>
      <p:sp>
        <p:nvSpPr>
          <p:cNvPr id="4" name="Slide Number Placeholder 3">
            <a:extLst>
              <a:ext uri="{FF2B5EF4-FFF2-40B4-BE49-F238E27FC236}">
                <a16:creationId xmlns:a16="http://schemas.microsoft.com/office/drawing/2014/main" id="{3C14EB38-F63C-498F-8B71-2F88635121F3}"/>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425816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9120" y="2287680"/>
            <a:ext cx="4351023" cy="2283824"/>
          </a:xfrm>
        </p:spPr>
        <p:txBody>
          <a:bodyPr/>
          <a:lstStyle/>
          <a:p>
            <a:r>
              <a:rPr lang="en-US" dirty="0"/>
              <a:t>CAPSCA: How does it apply to me?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4787" y="1818448"/>
            <a:ext cx="4668061" cy="3206004"/>
          </a:xfrm>
          <a:prstGeom prst="rect">
            <a:avLst/>
          </a:prstGeom>
        </p:spPr>
      </p:pic>
    </p:spTree>
    <p:extLst>
      <p:ext uri="{BB962C8B-B14F-4D97-AF65-F5344CB8AC3E}">
        <p14:creationId xmlns:p14="http://schemas.microsoft.com/office/powerpoint/2010/main" val="1118833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04F06-B3BA-405A-A9F7-EADDCF3CFA99}"/>
              </a:ext>
            </a:extLst>
          </p:cNvPr>
          <p:cNvSpPr>
            <a:spLocks noGrp="1"/>
          </p:cNvSpPr>
          <p:nvPr>
            <p:ph type="title"/>
          </p:nvPr>
        </p:nvSpPr>
        <p:spPr/>
        <p:txBody>
          <a:bodyPr/>
          <a:lstStyle/>
          <a:p>
            <a:r>
              <a:rPr lang="en-US" dirty="0"/>
              <a:t>What is CAPSCA?</a:t>
            </a:r>
            <a:endParaRPr lang="en-GB" dirty="0"/>
          </a:p>
        </p:txBody>
      </p:sp>
      <p:sp>
        <p:nvSpPr>
          <p:cNvPr id="3" name="Content Placeholder 2">
            <a:extLst>
              <a:ext uri="{FF2B5EF4-FFF2-40B4-BE49-F238E27FC236}">
                <a16:creationId xmlns:a16="http://schemas.microsoft.com/office/drawing/2014/main" id="{4D5C92E0-13AC-4BA1-9A0C-0D23C68B0073}"/>
              </a:ext>
            </a:extLst>
          </p:cNvPr>
          <p:cNvSpPr>
            <a:spLocks noGrp="1"/>
          </p:cNvSpPr>
          <p:nvPr>
            <p:ph idx="1"/>
          </p:nvPr>
        </p:nvSpPr>
        <p:spPr/>
        <p:txBody>
          <a:bodyPr/>
          <a:lstStyle/>
          <a:p>
            <a:r>
              <a:rPr lang="en-US" u="sng" dirty="0"/>
              <a:t>Original name</a:t>
            </a:r>
          </a:p>
          <a:p>
            <a:pPr marL="400050" lvl="1" indent="0">
              <a:buNone/>
            </a:pPr>
            <a:r>
              <a:rPr lang="en-US" b="1" dirty="0"/>
              <a:t>C</a:t>
            </a:r>
            <a:r>
              <a:rPr lang="en-US" dirty="0"/>
              <a:t>ooperative </a:t>
            </a:r>
            <a:r>
              <a:rPr lang="en-US" b="1" dirty="0"/>
              <a:t>A</a:t>
            </a:r>
            <a:r>
              <a:rPr lang="en-US" dirty="0"/>
              <a:t>rrangement for the </a:t>
            </a:r>
            <a:r>
              <a:rPr lang="en-US" b="1" dirty="0"/>
              <a:t>P</a:t>
            </a:r>
            <a:r>
              <a:rPr lang="en-US" dirty="0"/>
              <a:t>revention of </a:t>
            </a:r>
            <a:r>
              <a:rPr lang="en-US" b="1" dirty="0"/>
              <a:t>S</a:t>
            </a:r>
            <a:r>
              <a:rPr lang="en-US" dirty="0"/>
              <a:t>pread of </a:t>
            </a:r>
            <a:r>
              <a:rPr lang="en-US" b="1" dirty="0"/>
              <a:t>C</a:t>
            </a:r>
            <a:r>
              <a:rPr lang="en-US" dirty="0"/>
              <a:t>ommunicable Disease through </a:t>
            </a:r>
            <a:r>
              <a:rPr lang="en-US" b="1" dirty="0"/>
              <a:t>A</a:t>
            </a:r>
            <a:r>
              <a:rPr lang="en-US" dirty="0"/>
              <a:t>ir Travel </a:t>
            </a:r>
          </a:p>
          <a:p>
            <a:pPr marL="400050" lvl="1" indent="0">
              <a:buNone/>
            </a:pPr>
            <a:endParaRPr lang="en-US" dirty="0"/>
          </a:p>
          <a:p>
            <a:r>
              <a:rPr lang="en-US" u="sng" dirty="0"/>
              <a:t>New name (2013)</a:t>
            </a:r>
          </a:p>
          <a:p>
            <a:pPr marL="400050" lvl="1" indent="0">
              <a:buNone/>
            </a:pPr>
            <a:r>
              <a:rPr lang="en-GB" u="sng" dirty="0">
                <a:effectLst>
                  <a:outerShdw blurRad="38100" dist="38100" dir="2700000" algn="tl">
                    <a:srgbClr val="000000">
                      <a:alpha val="43137"/>
                    </a:srgbClr>
                  </a:outerShdw>
                </a:effectLst>
              </a:rPr>
              <a:t>Collaborative</a:t>
            </a:r>
            <a:r>
              <a:rPr lang="en-GB" dirty="0"/>
              <a:t> Arrangement for the Prevention and </a:t>
            </a:r>
            <a:r>
              <a:rPr lang="en-GB" u="sng" dirty="0">
                <a:effectLst>
                  <a:outerShdw blurRad="38100" dist="38100" dir="2700000" algn="tl">
                    <a:srgbClr val="000000">
                      <a:alpha val="43137"/>
                    </a:srgbClr>
                  </a:outerShdw>
                </a:effectLst>
              </a:rPr>
              <a:t>Management of Public Health Events</a:t>
            </a:r>
            <a:r>
              <a:rPr lang="en-GB" u="sng" dirty="0"/>
              <a:t> </a:t>
            </a:r>
            <a:r>
              <a:rPr lang="en-GB" dirty="0"/>
              <a:t>in </a:t>
            </a:r>
            <a:r>
              <a:rPr lang="en-GB" u="sng" dirty="0">
                <a:effectLst>
                  <a:outerShdw blurRad="38100" dist="38100" dir="2700000" algn="tl">
                    <a:srgbClr val="000000">
                      <a:alpha val="43137"/>
                    </a:srgbClr>
                  </a:outerShdw>
                </a:effectLst>
              </a:rPr>
              <a:t>Civil Aviation</a:t>
            </a:r>
            <a:endParaRPr lang="en-US" u="sng" dirty="0">
              <a:effectLst>
                <a:outerShdw blurRad="38100" dist="38100" dir="2700000" algn="tl">
                  <a:srgbClr val="000000">
                    <a:alpha val="43137"/>
                  </a:srgbClr>
                </a:outerShdw>
              </a:effectLst>
            </a:endParaRPr>
          </a:p>
          <a:p>
            <a:endParaRPr lang="en-GB" dirty="0"/>
          </a:p>
        </p:txBody>
      </p:sp>
      <p:sp>
        <p:nvSpPr>
          <p:cNvPr id="4" name="Slide Number Placeholder 3">
            <a:extLst>
              <a:ext uri="{FF2B5EF4-FFF2-40B4-BE49-F238E27FC236}">
                <a16:creationId xmlns:a16="http://schemas.microsoft.com/office/drawing/2014/main" id="{1843A8BE-901A-4E89-9E2D-44DC1A0360CE}"/>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63346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2087-60EB-4838-806A-6B9B54549E98}"/>
              </a:ext>
            </a:extLst>
          </p:cNvPr>
          <p:cNvSpPr>
            <a:spLocks noGrp="1"/>
          </p:cNvSpPr>
          <p:nvPr>
            <p:ph type="title"/>
          </p:nvPr>
        </p:nvSpPr>
        <p:spPr/>
        <p:txBody>
          <a:bodyPr/>
          <a:lstStyle/>
          <a:p>
            <a:r>
              <a:rPr lang="en-US" dirty="0"/>
              <a:t>CAPSCA</a:t>
            </a:r>
            <a:endParaRPr lang="en-GB" dirty="0"/>
          </a:p>
        </p:txBody>
      </p:sp>
      <p:sp>
        <p:nvSpPr>
          <p:cNvPr id="3" name="Content Placeholder 2">
            <a:extLst>
              <a:ext uri="{FF2B5EF4-FFF2-40B4-BE49-F238E27FC236}">
                <a16:creationId xmlns:a16="http://schemas.microsoft.com/office/drawing/2014/main" id="{F12DB900-1C75-4E48-BD63-D79847D6B047}"/>
              </a:ext>
            </a:extLst>
          </p:cNvPr>
          <p:cNvSpPr>
            <a:spLocks noGrp="1"/>
          </p:cNvSpPr>
          <p:nvPr>
            <p:ph sz="half" idx="1"/>
          </p:nvPr>
        </p:nvSpPr>
        <p:spPr>
          <a:xfrm>
            <a:off x="1154954" y="2603500"/>
            <a:ext cx="5495228" cy="3416301"/>
          </a:xfrm>
        </p:spPr>
        <p:txBody>
          <a:bodyPr>
            <a:normAutofit/>
          </a:bodyPr>
          <a:lstStyle/>
          <a:p>
            <a:r>
              <a:rPr lang="en-US" sz="2400" dirty="0"/>
              <a:t>An International Civil Aviation Organization (ICAO) global initiative to improve preparedness planning and responses to public health events that affect the aviation sector , such as an epidemic or a nuclear accident</a:t>
            </a:r>
            <a:endParaRPr lang="en-CA" sz="3200" dirty="0"/>
          </a:p>
          <a:p>
            <a:endParaRPr lang="en-GB" sz="2400" dirty="0"/>
          </a:p>
        </p:txBody>
      </p:sp>
      <p:sp>
        <p:nvSpPr>
          <p:cNvPr id="4" name="Slide Number Placeholder 3">
            <a:extLst>
              <a:ext uri="{FF2B5EF4-FFF2-40B4-BE49-F238E27FC236}">
                <a16:creationId xmlns:a16="http://schemas.microsoft.com/office/drawing/2014/main" id="{47AD0E8A-FB66-4738-82B6-A67825A0E031}"/>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6" name="Picture 4">
            <a:extLst>
              <a:ext uri="{FF2B5EF4-FFF2-40B4-BE49-F238E27FC236}">
                <a16:creationId xmlns:a16="http://schemas.microsoft.com/office/drawing/2014/main" id="{389C6889-87B2-4D37-8E13-4200166AA13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805074" y="2603499"/>
            <a:ext cx="5527885" cy="3958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7615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DBE7E-3182-41D5-94BC-DEE1FD3B4F6F}"/>
              </a:ext>
            </a:extLst>
          </p:cNvPr>
          <p:cNvSpPr>
            <a:spLocks noGrp="1"/>
          </p:cNvSpPr>
          <p:nvPr>
            <p:ph type="title"/>
          </p:nvPr>
        </p:nvSpPr>
        <p:spPr/>
        <p:txBody>
          <a:bodyPr/>
          <a:lstStyle/>
          <a:p>
            <a:r>
              <a:rPr lang="en-US" dirty="0"/>
              <a:t>Why CAPSCA ?</a:t>
            </a:r>
            <a:endParaRPr lang="en-GB" dirty="0"/>
          </a:p>
        </p:txBody>
      </p:sp>
      <p:sp>
        <p:nvSpPr>
          <p:cNvPr id="3" name="Content Placeholder 2">
            <a:extLst>
              <a:ext uri="{FF2B5EF4-FFF2-40B4-BE49-F238E27FC236}">
                <a16:creationId xmlns:a16="http://schemas.microsoft.com/office/drawing/2014/main" id="{6C2AC149-574E-4218-AFE5-CC74468EBAE5}"/>
              </a:ext>
            </a:extLst>
          </p:cNvPr>
          <p:cNvSpPr>
            <a:spLocks noGrp="1"/>
          </p:cNvSpPr>
          <p:nvPr>
            <p:ph idx="1"/>
          </p:nvPr>
        </p:nvSpPr>
        <p:spPr/>
        <p:txBody>
          <a:bodyPr>
            <a:normAutofit fontScale="62500" lnSpcReduction="20000"/>
          </a:bodyPr>
          <a:lstStyle/>
          <a:p>
            <a:r>
              <a:rPr lang="en-US" sz="2800" b="1" dirty="0"/>
              <a:t>Aviation personnel are:</a:t>
            </a:r>
          </a:p>
          <a:p>
            <a:pPr lvl="1"/>
            <a:r>
              <a:rPr lang="en-US" sz="2400" dirty="0"/>
              <a:t>Focused primarily on </a:t>
            </a:r>
            <a:r>
              <a:rPr lang="en-US" sz="2400" i="1" dirty="0"/>
              <a:t>prevention of accidents</a:t>
            </a:r>
            <a:r>
              <a:rPr lang="en-US" sz="2400" dirty="0"/>
              <a:t>, and</a:t>
            </a:r>
          </a:p>
          <a:p>
            <a:pPr lvl="1">
              <a:spcAft>
                <a:spcPts val="1200"/>
              </a:spcAft>
            </a:pPr>
            <a:r>
              <a:rPr lang="en-US" sz="2400" dirty="0"/>
              <a:t>Personnel </a:t>
            </a:r>
            <a:r>
              <a:rPr lang="en-US" sz="2400" i="1" dirty="0"/>
              <a:t>not generally knowledgeable about public health</a:t>
            </a:r>
          </a:p>
          <a:p>
            <a:r>
              <a:rPr lang="en-US" sz="2800" b="1" dirty="0"/>
              <a:t>Public health personnel are:</a:t>
            </a:r>
          </a:p>
          <a:p>
            <a:pPr lvl="1"/>
            <a:r>
              <a:rPr lang="en-US" sz="2400" dirty="0"/>
              <a:t>Focused </a:t>
            </a:r>
            <a:r>
              <a:rPr lang="en-US" sz="2400" i="1" dirty="0"/>
              <a:t>primarily on non-transport related health issues</a:t>
            </a:r>
            <a:r>
              <a:rPr lang="en-US" sz="2400" dirty="0"/>
              <a:t> </a:t>
            </a:r>
          </a:p>
          <a:p>
            <a:pPr lvl="1">
              <a:spcAft>
                <a:spcPts val="1200"/>
              </a:spcAft>
            </a:pPr>
            <a:r>
              <a:rPr lang="en-US" sz="2400" dirty="0"/>
              <a:t>Personnel </a:t>
            </a:r>
            <a:r>
              <a:rPr lang="en-US" sz="2400" i="1" dirty="0"/>
              <a:t>not generally knowledgeable about aviation</a:t>
            </a:r>
          </a:p>
          <a:p>
            <a:pPr>
              <a:spcAft>
                <a:spcPts val="1200"/>
              </a:spcAft>
            </a:pPr>
            <a:r>
              <a:rPr lang="en-US" b="1" dirty="0"/>
              <a:t>And so…..</a:t>
            </a:r>
            <a:endParaRPr lang="en-US" sz="2800" dirty="0"/>
          </a:p>
          <a:p>
            <a:pPr marL="0" indent="0" algn="ctr">
              <a:buNone/>
            </a:pPr>
            <a:r>
              <a:rPr lang="en-US" sz="2800" b="1" i="1" dirty="0">
                <a:solidFill>
                  <a:srgbClr val="00B0F0"/>
                </a:solidFill>
              </a:rPr>
              <a:t>Preparedness planning in aviation</a:t>
            </a:r>
          </a:p>
          <a:p>
            <a:pPr marL="0" indent="0" algn="ctr">
              <a:buNone/>
            </a:pPr>
            <a:r>
              <a:rPr lang="en-US" sz="2800" b="1" i="1" dirty="0">
                <a:solidFill>
                  <a:srgbClr val="00B0F0"/>
                </a:solidFill>
              </a:rPr>
              <a:t>can fall into a gap between both sectors</a:t>
            </a:r>
            <a:endParaRPr lang="en-GB" sz="2400" b="1" i="1" dirty="0">
              <a:solidFill>
                <a:srgbClr val="00B0F0"/>
              </a:solidFill>
            </a:endParaRPr>
          </a:p>
          <a:p>
            <a:endParaRPr lang="en-GB" dirty="0"/>
          </a:p>
        </p:txBody>
      </p:sp>
      <p:sp>
        <p:nvSpPr>
          <p:cNvPr id="4" name="Slide Number Placeholder 3">
            <a:extLst>
              <a:ext uri="{FF2B5EF4-FFF2-40B4-BE49-F238E27FC236}">
                <a16:creationId xmlns:a16="http://schemas.microsoft.com/office/drawing/2014/main" id="{4BFE65D0-EE73-4D02-97EF-D0B7D8113A4A}"/>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140215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F053C-EC62-4E39-A8BD-D660EE6126B1}"/>
              </a:ext>
            </a:extLst>
          </p:cNvPr>
          <p:cNvSpPr>
            <a:spLocks noGrp="1"/>
          </p:cNvSpPr>
          <p:nvPr>
            <p:ph type="title"/>
          </p:nvPr>
        </p:nvSpPr>
        <p:spPr/>
        <p:txBody>
          <a:bodyPr/>
          <a:lstStyle/>
          <a:p>
            <a:r>
              <a:rPr lang="en-US" dirty="0"/>
              <a:t>Purpose of CAPSCA</a:t>
            </a:r>
            <a:endParaRPr lang="en-GB" dirty="0"/>
          </a:p>
        </p:txBody>
      </p:sp>
      <p:sp>
        <p:nvSpPr>
          <p:cNvPr id="3" name="Content Placeholder 2">
            <a:extLst>
              <a:ext uri="{FF2B5EF4-FFF2-40B4-BE49-F238E27FC236}">
                <a16:creationId xmlns:a16="http://schemas.microsoft.com/office/drawing/2014/main" id="{306B1A72-21D3-4E42-9C70-6264DC266EB0}"/>
              </a:ext>
            </a:extLst>
          </p:cNvPr>
          <p:cNvSpPr>
            <a:spLocks noGrp="1"/>
          </p:cNvSpPr>
          <p:nvPr>
            <p:ph idx="1"/>
          </p:nvPr>
        </p:nvSpPr>
        <p:spPr/>
        <p:txBody>
          <a:bodyPr/>
          <a:lstStyle/>
          <a:p>
            <a:r>
              <a:rPr lang="en-US" dirty="0"/>
              <a:t>Assist States with implementation of the WHO International Health Regulations (2005) in the aviation sector (airports and airlines) by:</a:t>
            </a:r>
          </a:p>
          <a:p>
            <a:pPr lvl="1"/>
            <a:r>
              <a:rPr lang="en-US" dirty="0"/>
              <a:t>Promoting inter-sectoral communication and collaboration</a:t>
            </a:r>
          </a:p>
          <a:p>
            <a:pPr lvl="1"/>
            <a:r>
              <a:rPr lang="en-US" dirty="0"/>
              <a:t>Ensuring the aviation sector is ready to respond to a public health event</a:t>
            </a:r>
          </a:p>
          <a:p>
            <a:r>
              <a:rPr lang="en-US" dirty="0"/>
              <a:t>In place in Africa since 2009</a:t>
            </a:r>
          </a:p>
          <a:p>
            <a:r>
              <a:rPr lang="en-US" dirty="0"/>
              <a:t>Several Assistance Visits to States and airports provided </a:t>
            </a:r>
            <a:endParaRPr lang="en-CA" dirty="0"/>
          </a:p>
          <a:p>
            <a:r>
              <a:rPr lang="en-US" dirty="0"/>
              <a:t>Last annual regional meeting July 2017 (Zambia)</a:t>
            </a:r>
          </a:p>
        </p:txBody>
      </p:sp>
      <p:sp>
        <p:nvSpPr>
          <p:cNvPr id="4" name="Slide Number Placeholder 3">
            <a:extLst>
              <a:ext uri="{FF2B5EF4-FFF2-40B4-BE49-F238E27FC236}">
                <a16:creationId xmlns:a16="http://schemas.microsoft.com/office/drawing/2014/main" id="{96333AAD-B845-4FAD-A49E-FC585ABCBB12}"/>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134931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C229-99A0-4213-A645-CD035EF3D5F3}"/>
              </a:ext>
            </a:extLst>
          </p:cNvPr>
          <p:cNvSpPr>
            <a:spLocks noGrp="1"/>
          </p:cNvSpPr>
          <p:nvPr>
            <p:ph type="title"/>
          </p:nvPr>
        </p:nvSpPr>
        <p:spPr/>
        <p:txBody>
          <a:bodyPr/>
          <a:lstStyle/>
          <a:p>
            <a:r>
              <a:rPr lang="en-US" sz="2800" dirty="0"/>
              <a:t>CAPSCA ensures guidelines are </a:t>
            </a:r>
            <a:r>
              <a:rPr lang="en-US" sz="2800" i="1" dirty="0"/>
              <a:t>harmonized</a:t>
            </a:r>
            <a:endParaRPr lang="en-GB" sz="2800" dirty="0"/>
          </a:p>
        </p:txBody>
      </p:sp>
      <p:sp>
        <p:nvSpPr>
          <p:cNvPr id="3" name="Content Placeholder 2">
            <a:extLst>
              <a:ext uri="{FF2B5EF4-FFF2-40B4-BE49-F238E27FC236}">
                <a16:creationId xmlns:a16="http://schemas.microsoft.com/office/drawing/2014/main" id="{D89E7BF8-C0F2-4EC4-B650-EE4CEF77520E}"/>
              </a:ext>
            </a:extLst>
          </p:cNvPr>
          <p:cNvSpPr>
            <a:spLocks noGrp="1"/>
          </p:cNvSpPr>
          <p:nvPr>
            <p:ph idx="1"/>
          </p:nvPr>
        </p:nvSpPr>
        <p:spPr/>
        <p:txBody>
          <a:bodyPr/>
          <a:lstStyle/>
          <a:p>
            <a:endParaRPr lang="en-GB" dirty="0"/>
          </a:p>
        </p:txBody>
      </p:sp>
      <p:sp>
        <p:nvSpPr>
          <p:cNvPr id="4" name="Slide Number Placeholder 3">
            <a:extLst>
              <a:ext uri="{FF2B5EF4-FFF2-40B4-BE49-F238E27FC236}">
                <a16:creationId xmlns:a16="http://schemas.microsoft.com/office/drawing/2014/main" id="{D435B0B5-3B72-407D-AD0F-C8FCF2412A27}"/>
              </a:ext>
            </a:extLst>
          </p:cNvPr>
          <p:cNvSpPr>
            <a:spLocks noGrp="1"/>
          </p:cNvSpPr>
          <p:nvPr>
            <p:ph type="sldNum" sz="quarter" idx="12"/>
          </p:nvPr>
        </p:nvSpPr>
        <p:spPr/>
        <p:txBody>
          <a:bodyPr/>
          <a:lstStyle/>
          <a:p>
            <a:fld id="{D57F1E4F-1CFF-5643-939E-217C01CDF565}" type="slidenum">
              <a:rPr lang="en-US" smtClean="0"/>
              <a:pPr/>
              <a:t>19</a:t>
            </a:fld>
            <a:endParaRPr lang="en-US" dirty="0"/>
          </a:p>
        </p:txBody>
      </p:sp>
      <p:grpSp>
        <p:nvGrpSpPr>
          <p:cNvPr id="5" name="Group 4">
            <a:extLst>
              <a:ext uri="{FF2B5EF4-FFF2-40B4-BE49-F238E27FC236}">
                <a16:creationId xmlns:a16="http://schemas.microsoft.com/office/drawing/2014/main" id="{425A9363-76C8-4B19-AB66-4C7FEB48ED83}"/>
              </a:ext>
            </a:extLst>
          </p:cNvPr>
          <p:cNvGrpSpPr/>
          <p:nvPr/>
        </p:nvGrpSpPr>
        <p:grpSpPr>
          <a:xfrm>
            <a:off x="214312" y="2098964"/>
            <a:ext cx="11977687" cy="4570396"/>
            <a:chOff x="214313" y="1299995"/>
            <a:chExt cx="8853488" cy="5369365"/>
          </a:xfrm>
        </p:grpSpPr>
        <p:grpSp>
          <p:nvGrpSpPr>
            <p:cNvPr id="6" name="Organization Chart 2">
              <a:extLst>
                <a:ext uri="{FF2B5EF4-FFF2-40B4-BE49-F238E27FC236}">
                  <a16:creationId xmlns:a16="http://schemas.microsoft.com/office/drawing/2014/main" id="{0BA2758D-009A-460F-BB9D-0547F613B9B2}"/>
                </a:ext>
              </a:extLst>
            </p:cNvPr>
            <p:cNvGrpSpPr>
              <a:grpSpLocks noChangeAspect="1"/>
            </p:cNvGrpSpPr>
            <p:nvPr/>
          </p:nvGrpSpPr>
          <p:grpSpPr bwMode="auto">
            <a:xfrm>
              <a:off x="500063" y="2143397"/>
              <a:ext cx="8229600" cy="4525963"/>
              <a:chOff x="288" y="1008"/>
              <a:chExt cx="5184" cy="2851"/>
            </a:xfrm>
          </p:grpSpPr>
          <p:cxnSp>
            <p:nvCxnSpPr>
              <p:cNvPr id="11" name="_s61446">
                <a:extLst>
                  <a:ext uri="{FF2B5EF4-FFF2-40B4-BE49-F238E27FC236}">
                    <a16:creationId xmlns:a16="http://schemas.microsoft.com/office/drawing/2014/main" id="{32F7024D-92C0-4805-9FD8-6749162DBB0E}"/>
                  </a:ext>
                </a:extLst>
              </p:cNvPr>
              <p:cNvCxnSpPr>
                <a:cxnSpLocks noChangeShapeType="1"/>
                <a:stCxn id="13" idx="0"/>
                <a:endCxn id="12" idx="2"/>
              </p:cNvCxnSpPr>
              <p:nvPr/>
            </p:nvCxnSpPr>
            <p:spPr bwMode="auto">
              <a:xfrm rot="5400000" flipH="1" flipV="1">
                <a:off x="2702" y="1899"/>
                <a:ext cx="356" cy="1"/>
              </a:xfrm>
              <a:prstGeom prst="straightConnector1">
                <a:avLst/>
              </a:prstGeom>
              <a:noFill/>
              <a:ln w="28575">
                <a:solidFill>
                  <a:schemeClr val="tx1"/>
                </a:solidFill>
                <a:round/>
                <a:headEnd/>
                <a:tailEnd/>
              </a:ln>
            </p:spPr>
          </p:cxnSp>
          <p:sp>
            <p:nvSpPr>
              <p:cNvPr id="12" name="_s61447">
                <a:extLst>
                  <a:ext uri="{FF2B5EF4-FFF2-40B4-BE49-F238E27FC236}">
                    <a16:creationId xmlns:a16="http://schemas.microsoft.com/office/drawing/2014/main" id="{9E914B10-841C-4C1E-941F-878733902680}"/>
                  </a:ext>
                </a:extLst>
              </p:cNvPr>
              <p:cNvSpPr>
                <a:spLocks noChangeArrowheads="1"/>
              </p:cNvSpPr>
              <p:nvPr/>
            </p:nvSpPr>
            <p:spPr bwMode="auto">
              <a:xfrm>
                <a:off x="1686" y="1008"/>
                <a:ext cx="2388" cy="713"/>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a:r>
                  <a:rPr lang="en-GB" sz="2900" b="1" dirty="0">
                    <a:solidFill>
                      <a:prstClr val="white"/>
                    </a:solidFill>
                    <a:effectLst>
                      <a:outerShdw blurRad="38100" dist="38100" dir="2700000" algn="tl">
                        <a:srgbClr val="000000">
                          <a:alpha val="43137"/>
                        </a:srgbClr>
                      </a:outerShdw>
                    </a:effectLst>
                  </a:rPr>
                  <a:t>WHO global </a:t>
                </a:r>
              </a:p>
              <a:p>
                <a:pPr algn="ctr"/>
                <a:r>
                  <a:rPr lang="en-GB" sz="2900" b="1" dirty="0">
                    <a:solidFill>
                      <a:prstClr val="white"/>
                    </a:solidFill>
                    <a:effectLst>
                      <a:outerShdw blurRad="38100" dist="38100" dir="2700000" algn="tl">
                        <a:srgbClr val="000000">
                          <a:alpha val="43137"/>
                        </a:srgbClr>
                      </a:outerShdw>
                    </a:effectLst>
                  </a:rPr>
                  <a:t>Preparedness</a:t>
                </a:r>
              </a:p>
            </p:txBody>
          </p:sp>
          <p:sp>
            <p:nvSpPr>
              <p:cNvPr id="13" name="_s61448">
                <a:extLst>
                  <a:ext uri="{FF2B5EF4-FFF2-40B4-BE49-F238E27FC236}">
                    <a16:creationId xmlns:a16="http://schemas.microsoft.com/office/drawing/2014/main" id="{AC84E529-EF32-4E70-AF1E-B37FB55ED4A7}"/>
                  </a:ext>
                </a:extLst>
              </p:cNvPr>
              <p:cNvSpPr>
                <a:spLocks noChangeArrowheads="1"/>
              </p:cNvSpPr>
              <p:nvPr/>
            </p:nvSpPr>
            <p:spPr bwMode="auto">
              <a:xfrm>
                <a:off x="1686" y="2077"/>
                <a:ext cx="2388" cy="821"/>
              </a:xfrm>
              <a:prstGeom prst="roundRect">
                <a:avLst>
                  <a:gd name="adj" fmla="val 16667"/>
                </a:avLst>
              </a:prstGeom>
              <a:ln>
                <a:headEnd/>
                <a:tailEnd/>
              </a:ln>
            </p:spPr>
            <p:style>
              <a:lnRef idx="1">
                <a:schemeClr val="accent6"/>
              </a:lnRef>
              <a:fillRef idx="2">
                <a:schemeClr val="accent6"/>
              </a:fillRef>
              <a:effectRef idx="1">
                <a:schemeClr val="accent6"/>
              </a:effectRef>
              <a:fontRef idx="minor">
                <a:schemeClr val="dk1"/>
              </a:fontRef>
            </p:style>
            <p:txBody>
              <a:bodyPr wrap="none" lIns="0" tIns="0" rIns="0" bIns="0" anchor="ctr"/>
              <a:lstStyle/>
              <a:p>
                <a:pPr algn="ctr"/>
                <a:r>
                  <a:rPr lang="en-GB" sz="2900" b="1" dirty="0">
                    <a:solidFill>
                      <a:srgbClr val="1B4177"/>
                    </a:solidFill>
                    <a:effectLst>
                      <a:outerShdw blurRad="38100" dist="38100" dir="2700000" algn="tl">
                        <a:srgbClr val="000000">
                          <a:alpha val="43137"/>
                        </a:srgbClr>
                      </a:outerShdw>
                    </a:effectLst>
                  </a:rPr>
                  <a:t>ICAO</a:t>
                </a:r>
              </a:p>
              <a:p>
                <a:pPr algn="ctr"/>
                <a:r>
                  <a:rPr lang="en-GB" sz="2900" b="1" dirty="0">
                    <a:solidFill>
                      <a:srgbClr val="1B4177"/>
                    </a:solidFill>
                  </a:rPr>
                  <a:t>Standards &amp; Guidelines</a:t>
                </a:r>
              </a:p>
              <a:p>
                <a:pPr algn="ctr"/>
                <a:r>
                  <a:rPr lang="en-GB" sz="2000" b="1" i="1" dirty="0">
                    <a:solidFill>
                      <a:srgbClr val="666666"/>
                    </a:solidFill>
                  </a:rPr>
                  <a:t>for States</a:t>
                </a:r>
                <a:endParaRPr lang="en-GB" sz="3200" b="1" i="1" dirty="0">
                  <a:solidFill>
                    <a:srgbClr val="666666"/>
                  </a:solidFill>
                </a:endParaRPr>
              </a:p>
            </p:txBody>
          </p:sp>
          <p:sp>
            <p:nvSpPr>
              <p:cNvPr id="14" name="_s61449">
                <a:extLst>
                  <a:ext uri="{FF2B5EF4-FFF2-40B4-BE49-F238E27FC236}">
                    <a16:creationId xmlns:a16="http://schemas.microsoft.com/office/drawing/2014/main" id="{CAE0F2DA-D12B-4A1F-AB03-E5DAD457D9B7}"/>
                  </a:ext>
                </a:extLst>
              </p:cNvPr>
              <p:cNvSpPr>
                <a:spLocks noChangeArrowheads="1"/>
              </p:cNvSpPr>
              <p:nvPr/>
            </p:nvSpPr>
            <p:spPr bwMode="auto">
              <a:xfrm>
                <a:off x="288" y="3146"/>
                <a:ext cx="2393" cy="713"/>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a:r>
                  <a:rPr lang="en-GB" sz="2500" b="1" dirty="0">
                    <a:solidFill>
                      <a:srgbClr val="1B4177"/>
                    </a:solidFill>
                    <a:effectLst>
                      <a:outerShdw blurRad="38100" dist="38100" dir="2700000" algn="tl">
                        <a:srgbClr val="000000">
                          <a:alpha val="43137"/>
                        </a:srgbClr>
                      </a:outerShdw>
                    </a:effectLst>
                  </a:rPr>
                  <a:t>Airports Council </a:t>
                </a:r>
              </a:p>
              <a:p>
                <a:pPr algn="ctr"/>
                <a:r>
                  <a:rPr lang="en-GB" sz="2500" b="1" dirty="0">
                    <a:solidFill>
                      <a:srgbClr val="1B4177"/>
                    </a:solidFill>
                    <a:effectLst>
                      <a:outerShdw blurRad="38100" dist="38100" dir="2700000" algn="tl">
                        <a:srgbClr val="000000">
                          <a:alpha val="43137"/>
                        </a:srgbClr>
                      </a:outerShdw>
                    </a:effectLst>
                  </a:rPr>
                  <a:t>International:</a:t>
                </a:r>
              </a:p>
              <a:p>
                <a:pPr algn="ctr"/>
                <a:r>
                  <a:rPr lang="en-GB" sz="2000" b="1" i="1" dirty="0">
                    <a:solidFill>
                      <a:srgbClr val="666666"/>
                    </a:solidFill>
                  </a:rPr>
                  <a:t>Airport Guidelines</a:t>
                </a:r>
              </a:p>
            </p:txBody>
          </p:sp>
          <p:sp>
            <p:nvSpPr>
              <p:cNvPr id="15" name="_s61450">
                <a:extLst>
                  <a:ext uri="{FF2B5EF4-FFF2-40B4-BE49-F238E27FC236}">
                    <a16:creationId xmlns:a16="http://schemas.microsoft.com/office/drawing/2014/main" id="{804F548E-986C-4EC6-B777-2D7B1DFC82D3}"/>
                  </a:ext>
                </a:extLst>
              </p:cNvPr>
              <p:cNvSpPr>
                <a:spLocks noChangeArrowheads="1"/>
              </p:cNvSpPr>
              <p:nvPr/>
            </p:nvSpPr>
            <p:spPr bwMode="auto">
              <a:xfrm>
                <a:off x="3079" y="3146"/>
                <a:ext cx="2393" cy="713"/>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a:r>
                  <a:rPr lang="en-GB" sz="2500" b="1" dirty="0">
                    <a:solidFill>
                      <a:srgbClr val="1B4177"/>
                    </a:solidFill>
                    <a:effectLst>
                      <a:outerShdw blurRad="38100" dist="38100" dir="2700000" algn="tl">
                        <a:srgbClr val="000000">
                          <a:alpha val="43137"/>
                        </a:srgbClr>
                      </a:outerShdw>
                    </a:effectLst>
                  </a:rPr>
                  <a:t>International Air </a:t>
                </a:r>
              </a:p>
              <a:p>
                <a:pPr algn="ctr"/>
                <a:r>
                  <a:rPr lang="en-GB" sz="2500" b="1" dirty="0">
                    <a:solidFill>
                      <a:srgbClr val="1B4177"/>
                    </a:solidFill>
                    <a:effectLst>
                      <a:outerShdw blurRad="38100" dist="38100" dir="2700000" algn="tl">
                        <a:srgbClr val="000000">
                          <a:alpha val="43137"/>
                        </a:srgbClr>
                      </a:outerShdw>
                    </a:effectLst>
                  </a:rPr>
                  <a:t>Transport Association: </a:t>
                </a:r>
              </a:p>
              <a:p>
                <a:pPr algn="ctr"/>
                <a:r>
                  <a:rPr lang="en-GB" sz="2000" b="1" i="1" dirty="0">
                    <a:solidFill>
                      <a:srgbClr val="666666"/>
                    </a:solidFill>
                  </a:rPr>
                  <a:t>Airline Guidelines</a:t>
                </a:r>
              </a:p>
            </p:txBody>
          </p:sp>
          <p:sp>
            <p:nvSpPr>
              <p:cNvPr id="16" name="Line 12">
                <a:extLst>
                  <a:ext uri="{FF2B5EF4-FFF2-40B4-BE49-F238E27FC236}">
                    <a16:creationId xmlns:a16="http://schemas.microsoft.com/office/drawing/2014/main" id="{95978C38-B772-476D-AC54-060935C0C69E}"/>
                  </a:ext>
                </a:extLst>
              </p:cNvPr>
              <p:cNvSpPr>
                <a:spLocks noChangeShapeType="1"/>
              </p:cNvSpPr>
              <p:nvPr/>
            </p:nvSpPr>
            <p:spPr bwMode="auto">
              <a:xfrm>
                <a:off x="4080" y="2448"/>
                <a:ext cx="576" cy="720"/>
              </a:xfrm>
              <a:prstGeom prst="line">
                <a:avLst/>
              </a:prstGeom>
              <a:noFill/>
              <a:ln w="38100">
                <a:solidFill>
                  <a:schemeClr val="tx1"/>
                </a:solidFill>
                <a:round/>
                <a:headEnd type="triangle" w="med" len="med"/>
                <a:tailEnd type="triangle" w="med" len="med"/>
              </a:ln>
            </p:spPr>
            <p:txBody>
              <a:bodyPr/>
              <a:lstStyle/>
              <a:p>
                <a:endParaRPr lang="en-GB" b="1">
                  <a:solidFill>
                    <a:prstClr val="black"/>
                  </a:solidFill>
                </a:endParaRPr>
              </a:p>
            </p:txBody>
          </p:sp>
          <p:sp>
            <p:nvSpPr>
              <p:cNvPr id="17" name="Line 13">
                <a:extLst>
                  <a:ext uri="{FF2B5EF4-FFF2-40B4-BE49-F238E27FC236}">
                    <a16:creationId xmlns:a16="http://schemas.microsoft.com/office/drawing/2014/main" id="{518D35BD-AB9C-4B5B-A863-2D51C9A442CB}"/>
                  </a:ext>
                </a:extLst>
              </p:cNvPr>
              <p:cNvSpPr>
                <a:spLocks noChangeShapeType="1"/>
              </p:cNvSpPr>
              <p:nvPr/>
            </p:nvSpPr>
            <p:spPr bwMode="auto">
              <a:xfrm flipH="1">
                <a:off x="960" y="2352"/>
                <a:ext cx="720" cy="816"/>
              </a:xfrm>
              <a:prstGeom prst="line">
                <a:avLst/>
              </a:prstGeom>
              <a:noFill/>
              <a:ln w="38100">
                <a:solidFill>
                  <a:schemeClr val="tx1"/>
                </a:solidFill>
                <a:round/>
                <a:headEnd type="triangle" w="med" len="med"/>
                <a:tailEnd type="triangle" w="med" len="med"/>
              </a:ln>
            </p:spPr>
            <p:txBody>
              <a:bodyPr/>
              <a:lstStyle/>
              <a:p>
                <a:endParaRPr lang="en-GB" b="1">
                  <a:solidFill>
                    <a:prstClr val="black"/>
                  </a:solidFill>
                </a:endParaRPr>
              </a:p>
            </p:txBody>
          </p:sp>
          <p:sp>
            <p:nvSpPr>
              <p:cNvPr id="18" name="Oval 14">
                <a:extLst>
                  <a:ext uri="{FF2B5EF4-FFF2-40B4-BE49-F238E27FC236}">
                    <a16:creationId xmlns:a16="http://schemas.microsoft.com/office/drawing/2014/main" id="{A1799744-7F46-4514-9B7B-7E1C501CE3F3}"/>
                  </a:ext>
                </a:extLst>
              </p:cNvPr>
              <p:cNvSpPr>
                <a:spLocks noChangeArrowheads="1"/>
              </p:cNvSpPr>
              <p:nvPr/>
            </p:nvSpPr>
            <p:spPr bwMode="auto">
              <a:xfrm>
                <a:off x="3942" y="1229"/>
                <a:ext cx="1044" cy="544"/>
              </a:xfrm>
              <a:prstGeom prst="ellipse">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en-CA" b="1" dirty="0">
                    <a:solidFill>
                      <a:prstClr val="black"/>
                    </a:solidFill>
                  </a:rPr>
                  <a:t>IHR 2005</a:t>
                </a:r>
              </a:p>
            </p:txBody>
          </p:sp>
          <p:sp>
            <p:nvSpPr>
              <p:cNvPr id="19" name="Line 15">
                <a:extLst>
                  <a:ext uri="{FF2B5EF4-FFF2-40B4-BE49-F238E27FC236}">
                    <a16:creationId xmlns:a16="http://schemas.microsoft.com/office/drawing/2014/main" id="{3953D1AC-8B8D-48E9-A5B3-AD982D06E3AF}"/>
                  </a:ext>
                </a:extLst>
              </p:cNvPr>
              <p:cNvSpPr>
                <a:spLocks noChangeShapeType="1"/>
              </p:cNvSpPr>
              <p:nvPr/>
            </p:nvSpPr>
            <p:spPr bwMode="auto">
              <a:xfrm>
                <a:off x="2880" y="1752"/>
                <a:ext cx="1" cy="336"/>
              </a:xfrm>
              <a:prstGeom prst="line">
                <a:avLst/>
              </a:prstGeom>
              <a:noFill/>
              <a:ln w="28575">
                <a:solidFill>
                  <a:schemeClr val="tx1"/>
                </a:solidFill>
                <a:round/>
                <a:headEnd type="triangle" w="med" len="med"/>
                <a:tailEnd type="triangle" w="med" len="med"/>
              </a:ln>
            </p:spPr>
            <p:txBody>
              <a:bodyPr/>
              <a:lstStyle/>
              <a:p>
                <a:endParaRPr lang="en-GB" b="1">
                  <a:solidFill>
                    <a:prstClr val="black"/>
                  </a:solidFill>
                </a:endParaRPr>
              </a:p>
            </p:txBody>
          </p:sp>
        </p:grpSp>
        <p:sp>
          <p:nvSpPr>
            <p:cNvPr id="7" name="Oval 18">
              <a:extLst>
                <a:ext uri="{FF2B5EF4-FFF2-40B4-BE49-F238E27FC236}">
                  <a16:creationId xmlns:a16="http://schemas.microsoft.com/office/drawing/2014/main" id="{E3EB8B2A-EE02-4522-A2B4-263D077A9C1D}"/>
                </a:ext>
              </a:extLst>
            </p:cNvPr>
            <p:cNvSpPr>
              <a:spLocks noChangeArrowheads="1"/>
            </p:cNvSpPr>
            <p:nvPr/>
          </p:nvSpPr>
          <p:spPr bwMode="auto">
            <a:xfrm>
              <a:off x="336550" y="1340768"/>
              <a:ext cx="3299346" cy="1367532"/>
            </a:xfrm>
            <a:prstGeom prst="ellipse">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en-GB" b="1" dirty="0">
                  <a:solidFill>
                    <a:prstClr val="black"/>
                  </a:solidFill>
                </a:rPr>
                <a:t>Harmonized Guide to Hygiene and </a:t>
              </a:r>
            </a:p>
            <a:p>
              <a:pPr algn="ctr"/>
              <a:r>
                <a:rPr lang="en-GB" b="1" dirty="0">
                  <a:solidFill>
                    <a:prstClr val="black"/>
                  </a:solidFill>
                </a:rPr>
                <a:t>Sanitation in Aviation</a:t>
              </a:r>
            </a:p>
          </p:txBody>
        </p:sp>
        <p:sp>
          <p:nvSpPr>
            <p:cNvPr id="8" name="Oval 7">
              <a:extLst>
                <a:ext uri="{FF2B5EF4-FFF2-40B4-BE49-F238E27FC236}">
                  <a16:creationId xmlns:a16="http://schemas.microsoft.com/office/drawing/2014/main" id="{3F96E241-3F33-47A8-956A-E671637DAB2B}"/>
                </a:ext>
              </a:extLst>
            </p:cNvPr>
            <p:cNvSpPr/>
            <p:nvPr/>
          </p:nvSpPr>
          <p:spPr>
            <a:xfrm>
              <a:off x="214313" y="2786335"/>
              <a:ext cx="2681287" cy="1143000"/>
            </a:xfrm>
            <a:prstGeom prst="ellipse">
              <a:avLst/>
            </a:prstGeom>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lIns="36000" rIns="36000" anchor="ctr"/>
            <a:lstStyle/>
            <a:p>
              <a:pPr algn="ctr">
                <a:defRPr/>
              </a:pPr>
              <a:r>
                <a:rPr lang="en-US" sz="1600" b="1" dirty="0">
                  <a:solidFill>
                    <a:prstClr val="black"/>
                  </a:solidFill>
                </a:rPr>
                <a:t>Case management</a:t>
              </a:r>
            </a:p>
            <a:p>
              <a:pPr algn="ctr">
                <a:defRPr/>
              </a:pPr>
              <a:r>
                <a:rPr lang="en-US" sz="1600" b="1" dirty="0">
                  <a:solidFill>
                    <a:prstClr val="black"/>
                  </a:solidFill>
                </a:rPr>
                <a:t>of Influenza A(H1N1) in air transport</a:t>
              </a:r>
            </a:p>
          </p:txBody>
        </p:sp>
        <p:pic>
          <p:nvPicPr>
            <p:cNvPr id="9" name="Picture 5" descr="IHR_2005_en">
              <a:extLst>
                <a:ext uri="{FF2B5EF4-FFF2-40B4-BE49-F238E27FC236}">
                  <a16:creationId xmlns:a16="http://schemas.microsoft.com/office/drawing/2014/main" id="{247E5197-9FC6-4C78-9DE0-FA3736C6427E}"/>
                </a:ext>
              </a:extLst>
            </p:cNvPr>
            <p:cNvPicPr>
              <a:picLocks noChangeAspect="1" noChangeArrowheads="1"/>
            </p:cNvPicPr>
            <p:nvPr/>
          </p:nvPicPr>
          <p:blipFill>
            <a:blip r:embed="rId3" cstate="print"/>
            <a:srcRect/>
            <a:stretch>
              <a:fillRect/>
            </a:stretch>
          </p:blipFill>
          <p:spPr bwMode="auto">
            <a:xfrm>
              <a:off x="7740352" y="3224764"/>
              <a:ext cx="1066800" cy="1572388"/>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pic>
          <p:nvPicPr>
            <p:cNvPr id="10" name="Picture 4">
              <a:extLst>
                <a:ext uri="{FF2B5EF4-FFF2-40B4-BE49-F238E27FC236}">
                  <a16:creationId xmlns:a16="http://schemas.microsoft.com/office/drawing/2014/main" id="{C571B438-D79F-4208-8E65-4CBA2136A3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1" y="1299995"/>
              <a:ext cx="1371600" cy="1696957"/>
            </a:xfrm>
            <a:prstGeom prst="rect">
              <a:avLst/>
            </a:prstGeom>
            <a:noFill/>
            <a:ln w="317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158869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484094" y="2837329"/>
            <a:ext cx="11276770" cy="4410635"/>
          </a:xfrm>
        </p:spPr>
        <p:txBody>
          <a:bodyPr>
            <a:normAutofit/>
          </a:bodyPr>
          <a:lstStyle/>
          <a:p>
            <a:pPr lvl="0"/>
            <a:r>
              <a:rPr lang="en-US" dirty="0"/>
              <a:t>Determine ICAO’s role in health and safety at airports</a:t>
            </a:r>
          </a:p>
          <a:p>
            <a:pPr lvl="0"/>
            <a:r>
              <a:rPr lang="en-US" dirty="0"/>
              <a:t>Learn how to apply ICAO’s Standards and Recommended Practices (SARPs) to your everyday duties</a:t>
            </a:r>
          </a:p>
          <a:p>
            <a:pPr lvl="0"/>
            <a:r>
              <a:rPr lang="en-US" dirty="0"/>
              <a:t>Introduce CAPSCA (the Collaborative Arrangement for the Prevention and Management of Public Health Events in Civil Aviation) and learn its role in an airport’s public health activities</a:t>
            </a:r>
          </a:p>
          <a:p>
            <a:pPr lvl="0"/>
            <a:r>
              <a:rPr lang="en-US" dirty="0"/>
              <a:t>Discuss how CAPSCA’s assessments can lead to improvements of airports’ abilities to prepare for and respond to public health events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610005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CAPSCA Objectives -1</a:t>
            </a:r>
          </a:p>
        </p:txBody>
      </p:sp>
      <p:sp>
        <p:nvSpPr>
          <p:cNvPr id="3" name="Content Placeholder 2"/>
          <p:cNvSpPr>
            <a:spLocks noGrp="1"/>
          </p:cNvSpPr>
          <p:nvPr>
            <p:ph idx="1"/>
          </p:nvPr>
        </p:nvSpPr>
        <p:spPr>
          <a:xfrm>
            <a:off x="453167" y="2333204"/>
            <a:ext cx="11287670" cy="3999006"/>
          </a:xfrm>
        </p:spPr>
        <p:txBody>
          <a:bodyPr>
            <a:normAutofit lnSpcReduction="10000"/>
          </a:bodyPr>
          <a:lstStyle/>
          <a:p>
            <a:r>
              <a:rPr lang="en-US" sz="2400" dirty="0"/>
              <a:t>Public health protection - general public, air travelers and aviation personnel</a:t>
            </a:r>
          </a:p>
          <a:p>
            <a:r>
              <a:rPr lang="en-US" sz="2400" dirty="0"/>
              <a:t>Assistance to States/Territories to establish national aviation pandemic preparedness plans, in:</a:t>
            </a:r>
          </a:p>
          <a:p>
            <a:pPr lvl="1"/>
            <a:r>
              <a:rPr lang="en-US" sz="2000" dirty="0"/>
              <a:t>Adherence to Article 14 of the Convention on International Civil Aviation;</a:t>
            </a:r>
          </a:p>
          <a:p>
            <a:pPr lvl="1"/>
            <a:r>
              <a:rPr lang="en-US" sz="2000" dirty="0"/>
              <a:t>Compliance with related ICAO SARPs (Annexes 6, 9, 11 and 14) and Procedures (PANS/ATM);</a:t>
            </a:r>
          </a:p>
          <a:p>
            <a:pPr lvl="1"/>
            <a:r>
              <a:rPr lang="en-US" sz="2000" dirty="0"/>
              <a:t>Compliance with WHO IHR (2005) regulations; and</a:t>
            </a:r>
          </a:p>
          <a:p>
            <a:pPr lvl="1"/>
            <a:r>
              <a:rPr lang="en-US" sz="2000" dirty="0"/>
              <a:t>Implementation of ICAO, WHO, Airports Council International (ACI) and the International Air Transport Association (IATA) guidelines.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sp>
        <p:nvSpPr>
          <p:cNvPr id="5" name="TextBox 4"/>
          <p:cNvSpPr txBox="1"/>
          <p:nvPr/>
        </p:nvSpPr>
        <p:spPr>
          <a:xfrm>
            <a:off x="1154953" y="6535271"/>
            <a:ext cx="9643035" cy="276999"/>
          </a:xfrm>
          <a:prstGeom prst="rect">
            <a:avLst/>
          </a:prstGeom>
          <a:noFill/>
        </p:spPr>
        <p:txBody>
          <a:bodyPr wrap="square" rtlCol="0">
            <a:spAutoFit/>
          </a:bodyPr>
          <a:lstStyle/>
          <a:p>
            <a:pPr algn="ctr"/>
            <a:r>
              <a:rPr lang="en-US" sz="1200" dirty="0"/>
              <a:t>As stated on the CAPSCA website: http://capsca.org/IntroandObjectivesWeb.pdf</a:t>
            </a:r>
          </a:p>
        </p:txBody>
      </p:sp>
    </p:spTree>
    <p:extLst>
      <p:ext uri="{BB962C8B-B14F-4D97-AF65-F5344CB8AC3E}">
        <p14:creationId xmlns:p14="http://schemas.microsoft.com/office/powerpoint/2010/main" val="884050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A927F-1DB8-40D1-A4F3-73BAE7A951C1}"/>
              </a:ext>
            </a:extLst>
          </p:cNvPr>
          <p:cNvSpPr>
            <a:spLocks noGrp="1"/>
          </p:cNvSpPr>
          <p:nvPr>
            <p:ph type="title"/>
          </p:nvPr>
        </p:nvSpPr>
        <p:spPr/>
        <p:txBody>
          <a:bodyPr/>
          <a:lstStyle/>
          <a:p>
            <a:r>
              <a:rPr lang="en-US" dirty="0"/>
              <a:t>CAPSCA Objectives -2</a:t>
            </a:r>
            <a:endParaRPr lang="en-GB" dirty="0"/>
          </a:p>
        </p:txBody>
      </p:sp>
      <p:sp>
        <p:nvSpPr>
          <p:cNvPr id="3" name="Content Placeholder 2">
            <a:extLst>
              <a:ext uri="{FF2B5EF4-FFF2-40B4-BE49-F238E27FC236}">
                <a16:creationId xmlns:a16="http://schemas.microsoft.com/office/drawing/2014/main" id="{5C1CF8CD-313D-458B-B343-C28D19128CD3}"/>
              </a:ext>
            </a:extLst>
          </p:cNvPr>
          <p:cNvSpPr>
            <a:spLocks noGrp="1"/>
          </p:cNvSpPr>
          <p:nvPr>
            <p:ph idx="1"/>
          </p:nvPr>
        </p:nvSpPr>
        <p:spPr/>
        <p:txBody>
          <a:bodyPr>
            <a:normAutofit/>
          </a:bodyPr>
          <a:lstStyle/>
          <a:p>
            <a:r>
              <a:rPr lang="en-US" sz="2400" dirty="0"/>
              <a:t>Cooperation amongst civil aviation authorities, public health authorities, airports, air traffic services, and airlines</a:t>
            </a:r>
          </a:p>
          <a:p>
            <a:r>
              <a:rPr lang="en-US" sz="2400" dirty="0"/>
              <a:t>Training of airport evaluators, evaluation of airports, development of core capacities, and provision of advice to States and Territories</a:t>
            </a:r>
          </a:p>
          <a:p>
            <a:r>
              <a:rPr lang="en-US" sz="2400" dirty="0"/>
              <a:t>Further development and improvement of guidelines for the aviation sector</a:t>
            </a:r>
          </a:p>
          <a:p>
            <a:endParaRPr lang="en-GB" sz="2400" dirty="0"/>
          </a:p>
        </p:txBody>
      </p:sp>
      <p:sp>
        <p:nvSpPr>
          <p:cNvPr id="4" name="Slide Number Placeholder 3">
            <a:extLst>
              <a:ext uri="{FF2B5EF4-FFF2-40B4-BE49-F238E27FC236}">
                <a16:creationId xmlns:a16="http://schemas.microsoft.com/office/drawing/2014/main" id="{CB9B9989-C408-4601-8396-792EDB37B4F9}"/>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1659202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CAPSCA</a:t>
            </a:r>
            <a:r>
              <a:rPr lang="en-US" dirty="0">
                <a:solidFill>
                  <a:srgbClr val="FF0000"/>
                </a:solidFill>
              </a:rPr>
              <a:t> Example</a:t>
            </a:r>
            <a:r>
              <a:rPr lang="en-US" dirty="0"/>
              <a:t> Video</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
        <p:nvSpPr>
          <p:cNvPr id="3" name="Content Placeholder 2"/>
          <p:cNvSpPr>
            <a:spLocks noGrp="1"/>
          </p:cNvSpPr>
          <p:nvPr>
            <p:ph idx="1"/>
          </p:nvPr>
        </p:nvSpPr>
        <p:spPr/>
        <p:txBody>
          <a:bodyPr/>
          <a:lstStyle/>
          <a:p>
            <a:r>
              <a:rPr lang="en-US" dirty="0">
                <a:hlinkClick r:id="rId3"/>
              </a:rPr>
              <a:t>https://www.youtube.com/watch?v=BSM8t1aD-Qo</a:t>
            </a:r>
            <a:endParaRPr lang="en-US" dirty="0"/>
          </a:p>
          <a:p>
            <a:endParaRPr lang="en-US" dirty="0"/>
          </a:p>
          <a:p>
            <a:pPr marL="0" indent="0">
              <a:buNone/>
            </a:pPr>
            <a:r>
              <a:rPr lang="en-US" dirty="0">
                <a:solidFill>
                  <a:srgbClr val="FF0000"/>
                </a:solidFill>
              </a:rPr>
              <a:t>Example video from a South Africa CAPSCA exercise; a country may wish to update this link with an exercise from their own country</a:t>
            </a:r>
            <a:endParaRPr lang="en-US" dirty="0"/>
          </a:p>
        </p:txBody>
      </p:sp>
    </p:spTree>
    <p:extLst>
      <p:ext uri="{BB962C8B-B14F-4D97-AF65-F5344CB8AC3E}">
        <p14:creationId xmlns:p14="http://schemas.microsoft.com/office/powerpoint/2010/main" val="14526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979" y="894840"/>
            <a:ext cx="9611561" cy="706964"/>
          </a:xfrm>
        </p:spPr>
        <p:txBody>
          <a:bodyPr/>
          <a:lstStyle/>
          <a:p>
            <a:r>
              <a:rPr lang="en-US" dirty="0">
                <a:solidFill>
                  <a:srgbClr val="FF0000"/>
                </a:solidFill>
              </a:rPr>
              <a:t>Optional </a:t>
            </a:r>
            <a:r>
              <a:rPr lang="en-US" dirty="0"/>
              <a:t>Activity for airport representative(s): Review recent CAPSCA visit (</a:t>
            </a:r>
            <a:r>
              <a:rPr lang="en-US" dirty="0">
                <a:solidFill>
                  <a:srgbClr val="FF0000"/>
                </a:solidFill>
              </a:rPr>
              <a:t>if applicable</a:t>
            </a:r>
            <a:r>
              <a:rPr lang="en-US" dirty="0"/>
              <a:t>)</a:t>
            </a:r>
          </a:p>
        </p:txBody>
      </p:sp>
      <p:sp>
        <p:nvSpPr>
          <p:cNvPr id="3" name="Content Placeholder 2"/>
          <p:cNvSpPr>
            <a:spLocks noGrp="1"/>
          </p:cNvSpPr>
          <p:nvPr>
            <p:ph idx="1"/>
          </p:nvPr>
        </p:nvSpPr>
        <p:spPr>
          <a:xfrm>
            <a:off x="1154952" y="2435058"/>
            <a:ext cx="10748013" cy="3416300"/>
          </a:xfrm>
        </p:spPr>
        <p:txBody>
          <a:bodyPr/>
          <a:lstStyle/>
          <a:p>
            <a:r>
              <a:rPr lang="en-US" dirty="0"/>
              <a:t>Spend 1-2 minutes recalling your reflections on a recent visit by the CAPSCA technical assistance team</a:t>
            </a:r>
          </a:p>
          <a:p>
            <a:r>
              <a:rPr lang="en-US" dirty="0"/>
              <a:t>What were the successes of the visit (the positive remarks)?</a:t>
            </a:r>
          </a:p>
          <a:p>
            <a:r>
              <a:rPr lang="en-US" dirty="0"/>
              <a:t>What recommendations for improvements did they share?</a:t>
            </a:r>
          </a:p>
          <a:p>
            <a:pPr lvl="1"/>
            <a:r>
              <a:rPr lang="en-US" dirty="0"/>
              <a:t>How have you implemented the improvements?</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2106100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5417" y="2241390"/>
            <a:ext cx="6053824" cy="3814505"/>
          </a:xfrm>
        </p:spPr>
      </p:pic>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
        <p:nvSpPr>
          <p:cNvPr id="6" name="TextBox 5"/>
          <p:cNvSpPr txBox="1"/>
          <p:nvPr/>
        </p:nvSpPr>
        <p:spPr>
          <a:xfrm>
            <a:off x="6749715" y="2755232"/>
            <a:ext cx="5053264" cy="646331"/>
          </a:xfrm>
          <a:prstGeom prst="rect">
            <a:avLst/>
          </a:prstGeom>
          <a:noFill/>
        </p:spPr>
        <p:txBody>
          <a:bodyPr wrap="square" rtlCol="0">
            <a:spAutoFit/>
          </a:bodyPr>
          <a:lstStyle/>
          <a:p>
            <a:r>
              <a:rPr lang="en-US" dirty="0">
                <a:solidFill>
                  <a:srgbClr val="FF0000"/>
                </a:solidFill>
              </a:rPr>
              <a:t>Name and contact information of presenter</a:t>
            </a:r>
          </a:p>
        </p:txBody>
      </p:sp>
    </p:spTree>
    <p:extLst>
      <p:ext uri="{BB962C8B-B14F-4D97-AF65-F5344CB8AC3E}">
        <p14:creationId xmlns:p14="http://schemas.microsoft.com/office/powerpoint/2010/main" val="337163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E634F-E4C3-44A6-A183-C61C11EE9817}"/>
              </a:ext>
            </a:extLst>
          </p:cNvPr>
          <p:cNvSpPr>
            <a:spLocks noGrp="1"/>
          </p:cNvSpPr>
          <p:nvPr>
            <p:ph type="title"/>
          </p:nvPr>
        </p:nvSpPr>
        <p:spPr/>
        <p:txBody>
          <a:bodyPr/>
          <a:lstStyle/>
          <a:p>
            <a:r>
              <a:rPr lang="en-US" dirty="0"/>
              <a:t>An Example of CAPSCA Video</a:t>
            </a:r>
            <a:endParaRPr lang="en-GB" dirty="0"/>
          </a:p>
        </p:txBody>
      </p:sp>
      <p:sp>
        <p:nvSpPr>
          <p:cNvPr id="3" name="Content Placeholder 2">
            <a:extLst>
              <a:ext uri="{FF2B5EF4-FFF2-40B4-BE49-F238E27FC236}">
                <a16:creationId xmlns:a16="http://schemas.microsoft.com/office/drawing/2014/main" id="{24DCC3FE-B52E-4BA5-860C-B7063A69F614}"/>
              </a:ext>
            </a:extLst>
          </p:cNvPr>
          <p:cNvSpPr>
            <a:spLocks noGrp="1"/>
          </p:cNvSpPr>
          <p:nvPr>
            <p:ph idx="1"/>
          </p:nvPr>
        </p:nvSpPr>
        <p:spPr/>
        <p:txBody>
          <a:bodyPr/>
          <a:lstStyle/>
          <a:p>
            <a:r>
              <a:rPr lang="en-US" dirty="0">
                <a:solidFill>
                  <a:srgbClr val="FF0000"/>
                </a:solidFill>
                <a:hlinkClick r:id="rId3">
                  <a:extLst>
                    <a:ext uri="{A12FA001-AC4F-418D-AE19-62706E023703}">
                      <ahyp:hlinkClr xmlns:ahyp="http://schemas.microsoft.com/office/drawing/2018/hyperlinkcolor" val="tx"/>
                    </a:ext>
                  </a:extLst>
                </a:hlinkClick>
              </a:rPr>
              <a:t>https://www.youtube.com/watch?v=BSM8t1aD-Qo</a:t>
            </a:r>
            <a:endParaRPr lang="en-US" dirty="0">
              <a:solidFill>
                <a:srgbClr val="FF0000"/>
              </a:solidFill>
            </a:endParaRPr>
          </a:p>
          <a:p>
            <a:pPr marL="0" indent="0">
              <a:buNone/>
            </a:pPr>
            <a:endParaRPr lang="en-GB" dirty="0"/>
          </a:p>
        </p:txBody>
      </p:sp>
      <p:sp>
        <p:nvSpPr>
          <p:cNvPr id="4" name="Slide Number Placeholder 3">
            <a:extLst>
              <a:ext uri="{FF2B5EF4-FFF2-40B4-BE49-F238E27FC236}">
                <a16:creationId xmlns:a16="http://schemas.microsoft.com/office/drawing/2014/main" id="{802C56A6-043B-4B17-9D77-3414367B75B5}"/>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4032189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on ICAO</a:t>
            </a:r>
          </a:p>
        </p:txBody>
      </p:sp>
      <p:sp>
        <p:nvSpPr>
          <p:cNvPr id="3" name="Content Placeholder 2"/>
          <p:cNvSpPr>
            <a:spLocks noGrp="1"/>
          </p:cNvSpPr>
          <p:nvPr>
            <p:ph idx="1"/>
          </p:nvPr>
        </p:nvSpPr>
        <p:spPr>
          <a:xfrm>
            <a:off x="5535659" y="2603500"/>
            <a:ext cx="6387353" cy="3416300"/>
          </a:xfrm>
        </p:spPr>
        <p:txBody>
          <a:bodyPr/>
          <a:lstStyle/>
          <a:p>
            <a:r>
              <a:rPr lang="en-US" dirty="0"/>
              <a:t>United Nations specialized agency created in 1944</a:t>
            </a:r>
          </a:p>
          <a:p>
            <a:r>
              <a:rPr lang="en-US" dirty="0"/>
              <a:t>Provides international aviation standard and recommended practices and health-related documents and guidance</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027" y="2603500"/>
            <a:ext cx="4984025" cy="2976884"/>
          </a:xfrm>
          <a:prstGeom prst="rect">
            <a:avLst/>
          </a:prstGeom>
        </p:spPr>
      </p:pic>
    </p:spTree>
    <p:extLst>
      <p:ext uri="{BB962C8B-B14F-4D97-AF65-F5344CB8AC3E}">
        <p14:creationId xmlns:p14="http://schemas.microsoft.com/office/powerpoint/2010/main" val="2427137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2118358"/>
            <a:ext cx="5943600" cy="2843109"/>
          </a:xfrm>
        </p:spPr>
        <p:txBody>
          <a:bodyPr/>
          <a:lstStyle/>
          <a:p>
            <a:r>
              <a:rPr lang="en-US" dirty="0"/>
              <a:t>ICAO Health-Related Standards and Recommended Practices (SARPs) and Documents</a:t>
            </a:r>
          </a:p>
        </p:txBody>
      </p:sp>
      <p:sp>
        <p:nvSpPr>
          <p:cNvPr id="3" name="Text Placeholder 2"/>
          <p:cNvSpPr>
            <a:spLocks noGrp="1"/>
          </p:cNvSpPr>
          <p:nvPr>
            <p:ph type="body" idx="1"/>
          </p:nvPr>
        </p:nvSpPr>
        <p:spPr>
          <a:xfrm>
            <a:off x="6895558" y="2677644"/>
            <a:ext cx="4488722" cy="2283823"/>
          </a:xfrm>
        </p:spPr>
        <p:txBody>
          <a:bodyPr/>
          <a:lstStyle/>
          <a:p>
            <a:r>
              <a:rPr lang="en-US" dirty="0"/>
              <a:t>International Civil Aviation Organization</a:t>
            </a:r>
          </a:p>
          <a:p>
            <a:endParaRPr lang="en-US" dirty="0"/>
          </a:p>
          <a:p>
            <a:r>
              <a:rPr lang="en-US" dirty="0"/>
              <a:t>Refer TO your handouts!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247683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Facilitation (Annex 9)</a:t>
            </a:r>
          </a:p>
        </p:txBody>
      </p:sp>
      <p:sp>
        <p:nvSpPr>
          <p:cNvPr id="3" name="Content Placeholder 2"/>
          <p:cNvSpPr>
            <a:spLocks noGrp="1"/>
          </p:cNvSpPr>
          <p:nvPr>
            <p:ph idx="1"/>
          </p:nvPr>
        </p:nvSpPr>
        <p:spPr>
          <a:xfrm>
            <a:off x="1154955" y="2603500"/>
            <a:ext cx="5178610" cy="3416300"/>
          </a:xfrm>
        </p:spPr>
        <p:txBody>
          <a:bodyPr/>
          <a:lstStyle/>
          <a:p>
            <a:r>
              <a:rPr lang="en-US" dirty="0"/>
              <a:t>IHR compliance</a:t>
            </a:r>
          </a:p>
          <a:p>
            <a:r>
              <a:rPr lang="en-US" dirty="0"/>
              <a:t>Reporting by pilot-in-command</a:t>
            </a:r>
          </a:p>
          <a:p>
            <a:r>
              <a:rPr lang="en-US" dirty="0"/>
              <a:t>Passenger Locator Card – recommended practice</a:t>
            </a:r>
          </a:p>
          <a:p>
            <a:r>
              <a:rPr lang="en-US" dirty="0"/>
              <a:t>Establish a National Aviation Plan</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34" t="2865" r="16618" b="5776"/>
          <a:stretch/>
        </p:blipFill>
        <p:spPr bwMode="auto">
          <a:xfrm>
            <a:off x="6787574" y="1869923"/>
            <a:ext cx="3865282" cy="4883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0924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 9 Continued: Reportable Signs and Symptoms</a:t>
            </a:r>
          </a:p>
        </p:txBody>
      </p:sp>
      <p:sp>
        <p:nvSpPr>
          <p:cNvPr id="3" name="Content Placeholder 2"/>
          <p:cNvSpPr>
            <a:spLocks noGrp="1"/>
          </p:cNvSpPr>
          <p:nvPr>
            <p:ph idx="1"/>
          </p:nvPr>
        </p:nvSpPr>
        <p:spPr/>
        <p:txBody>
          <a:bodyPr>
            <a:normAutofit fontScale="70000" lnSpcReduction="20000"/>
          </a:bodyPr>
          <a:lstStyle/>
          <a:p>
            <a:pPr marL="228600" lvl="1"/>
            <a:r>
              <a:rPr lang="en-US" sz="2800" dirty="0"/>
              <a:t>Fever (38</a:t>
            </a:r>
            <a:r>
              <a:rPr lang="en-US" sz="2800" baseline="30000" dirty="0"/>
              <a:t>o</a:t>
            </a:r>
            <a:r>
              <a:rPr lang="en-US" sz="2800" dirty="0"/>
              <a:t>C/100</a:t>
            </a:r>
            <a:r>
              <a:rPr lang="en-US" sz="2800" baseline="30000" dirty="0"/>
              <a:t>o</a:t>
            </a:r>
            <a:r>
              <a:rPr lang="en-US" sz="2800" dirty="0"/>
              <a:t>F) plus at least one of the signs or symptoms below: </a:t>
            </a:r>
          </a:p>
          <a:p>
            <a:pPr marL="685800" lvl="2"/>
            <a:r>
              <a:rPr lang="en-US" sz="2400" dirty="0"/>
              <a:t>Obviously unwell</a:t>
            </a:r>
          </a:p>
          <a:p>
            <a:pPr marL="685800" lvl="2"/>
            <a:r>
              <a:rPr lang="en-US" sz="2400" dirty="0"/>
              <a:t>Persistent cough</a:t>
            </a:r>
          </a:p>
          <a:p>
            <a:pPr marL="685800" lvl="2"/>
            <a:r>
              <a:rPr lang="en-US" sz="2400" dirty="0"/>
              <a:t>Impaired breathing</a:t>
            </a:r>
          </a:p>
          <a:p>
            <a:pPr marL="685800" lvl="2"/>
            <a:r>
              <a:rPr lang="en-US" sz="2400" dirty="0"/>
              <a:t>Persistent diarrhea</a:t>
            </a:r>
          </a:p>
          <a:p>
            <a:pPr marL="685800" lvl="2"/>
            <a:r>
              <a:rPr lang="en-US" sz="2400" dirty="0"/>
              <a:t>Persistent vomiting</a:t>
            </a:r>
          </a:p>
          <a:p>
            <a:pPr marL="685800" lvl="2"/>
            <a:r>
              <a:rPr lang="en-US" sz="2400" dirty="0"/>
              <a:t>Skin rash</a:t>
            </a:r>
          </a:p>
          <a:p>
            <a:pPr marL="685800" lvl="2"/>
            <a:r>
              <a:rPr lang="en-US" sz="2400" dirty="0"/>
              <a:t>Bruising or bleeding without injury, OR </a:t>
            </a:r>
          </a:p>
          <a:p>
            <a:pPr marL="685800" lvl="2"/>
            <a:r>
              <a:rPr lang="en-US" sz="2400" dirty="0"/>
              <a:t>Confusion of recent onset</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00372" y="5073174"/>
            <a:ext cx="775911" cy="1398759"/>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4014" y="2603500"/>
            <a:ext cx="725856" cy="140337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002053" y="3061417"/>
            <a:ext cx="836760" cy="1403370"/>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237928" y="3001634"/>
            <a:ext cx="1263319" cy="1126171"/>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794379" y="2257470"/>
            <a:ext cx="987782" cy="112967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1103" y="5687307"/>
            <a:ext cx="1737533" cy="1014439"/>
          </a:xfrm>
          <a:prstGeom prst="rect">
            <a:avLst/>
          </a:prstGeom>
        </p:spPr>
      </p:pic>
      <p:grpSp>
        <p:nvGrpSpPr>
          <p:cNvPr id="11" name="Group 10"/>
          <p:cNvGrpSpPr/>
          <p:nvPr/>
        </p:nvGrpSpPr>
        <p:grpSpPr>
          <a:xfrm>
            <a:off x="4974011" y="5649991"/>
            <a:ext cx="1275907" cy="979141"/>
            <a:chOff x="10312904" y="424778"/>
            <a:chExt cx="1275907" cy="979141"/>
          </a:xfrm>
        </p:grpSpPr>
        <p:sp>
          <p:nvSpPr>
            <p:cNvPr id="12" name="Rectangle 11"/>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24714" y="462094"/>
              <a:ext cx="1052285" cy="941825"/>
            </a:xfrm>
            <a:prstGeom prst="rect">
              <a:avLst/>
            </a:prstGeom>
          </p:spPr>
        </p:pic>
      </p:grpSp>
    </p:spTree>
    <p:extLst>
      <p:ext uri="{BB962C8B-B14F-4D97-AF65-F5344CB8AC3E}">
        <p14:creationId xmlns:p14="http://schemas.microsoft.com/office/powerpoint/2010/main" val="3043346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 9 Continued: Reportable Signs and Symptoms (RING Card)</a:t>
            </a:r>
          </a:p>
        </p:txBody>
      </p:sp>
      <p:sp>
        <p:nvSpPr>
          <p:cNvPr id="3" name="Content Placeholder 2"/>
          <p:cNvSpPr>
            <a:spLocks noGrp="1"/>
          </p:cNvSpPr>
          <p:nvPr>
            <p:ph idx="1"/>
          </p:nvPr>
        </p:nvSpPr>
        <p:spPr>
          <a:xfrm>
            <a:off x="422910" y="2433054"/>
            <a:ext cx="11361419" cy="617216"/>
          </a:xfrm>
        </p:spPr>
        <p:txBody>
          <a:bodyPr>
            <a:normAutofit lnSpcReduction="10000"/>
          </a:bodyPr>
          <a:lstStyle/>
          <a:p>
            <a:r>
              <a:rPr lang="en-US" dirty="0"/>
              <a:t>The RING card is a step-by-step method for detecting and responding to public health events, formatted in a badge-sized card</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4015" y="3050270"/>
            <a:ext cx="2293304" cy="361891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3604" y="3050270"/>
            <a:ext cx="2319686" cy="3695074"/>
          </a:xfrm>
          <a:prstGeom prst="rect">
            <a:avLst/>
          </a:prstGeom>
        </p:spPr>
      </p:pic>
      <p:sp>
        <p:nvSpPr>
          <p:cNvPr id="7" name="TextBox 6"/>
          <p:cNvSpPr txBox="1"/>
          <p:nvPr/>
        </p:nvSpPr>
        <p:spPr>
          <a:xfrm>
            <a:off x="8172307" y="6299851"/>
            <a:ext cx="2865263" cy="369332"/>
          </a:xfrm>
          <a:prstGeom prst="rect">
            <a:avLst/>
          </a:prstGeom>
          <a:noFill/>
        </p:spPr>
        <p:txBody>
          <a:bodyPr wrap="square" rtlCol="0">
            <a:spAutoFit/>
          </a:bodyPr>
          <a:lstStyle/>
          <a:p>
            <a:pPr algn="ctr"/>
            <a:r>
              <a:rPr lang="en-US" dirty="0">
                <a:solidFill>
                  <a:srgbClr val="FF0000"/>
                </a:solidFill>
              </a:rPr>
              <a:t>RING Card Example</a:t>
            </a:r>
          </a:p>
        </p:txBody>
      </p:sp>
    </p:spTree>
    <p:extLst>
      <p:ext uri="{BB962C8B-B14F-4D97-AF65-F5344CB8AC3E}">
        <p14:creationId xmlns:p14="http://schemas.microsoft.com/office/powerpoint/2010/main" val="1551770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 11: Air Traffic Services</a:t>
            </a:r>
          </a:p>
        </p:txBody>
      </p:sp>
      <p:sp>
        <p:nvSpPr>
          <p:cNvPr id="3" name="Content Placeholder 2"/>
          <p:cNvSpPr>
            <a:spLocks noGrp="1"/>
          </p:cNvSpPr>
          <p:nvPr>
            <p:ph idx="1"/>
          </p:nvPr>
        </p:nvSpPr>
        <p:spPr>
          <a:xfrm>
            <a:off x="509496" y="2576606"/>
            <a:ext cx="8761412" cy="3416300"/>
          </a:xfrm>
        </p:spPr>
        <p:txBody>
          <a:bodyPr/>
          <a:lstStyle/>
          <a:p>
            <a:r>
              <a:rPr lang="en-US" dirty="0"/>
              <a:t>Contingency planning for disruption in air traffic services</a:t>
            </a:r>
          </a:p>
          <a:p>
            <a:pPr lvl="1"/>
            <a:r>
              <a:rPr lang="en-US" dirty="0"/>
              <a:t>Alternative (temporary) arrangements </a:t>
            </a:r>
          </a:p>
          <a:p>
            <a:pPr lvl="1"/>
            <a:r>
              <a:rPr lang="en-US" dirty="0"/>
              <a:t>Assessment of risk</a:t>
            </a:r>
          </a:p>
          <a:p>
            <a:pPr lvl="1"/>
            <a:r>
              <a:rPr lang="en-US" dirty="0"/>
              <a:t>Contingency plans</a:t>
            </a:r>
          </a:p>
          <a:p>
            <a:pPr lvl="2"/>
            <a:r>
              <a:rPr lang="en-US" dirty="0"/>
              <a:t>Diversion of plane to another airport or around a State’s airspace</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p:cNvSpPr txBox="1"/>
          <p:nvPr/>
        </p:nvSpPr>
        <p:spPr>
          <a:xfrm>
            <a:off x="8772350" y="3142263"/>
            <a:ext cx="2729753" cy="738664"/>
          </a:xfrm>
          <a:prstGeom prst="rect">
            <a:avLst/>
          </a:prstGeom>
          <a:noFill/>
        </p:spPr>
        <p:txBody>
          <a:bodyPr wrap="square" rtlCol="0">
            <a:spAutoFit/>
          </a:bodyPr>
          <a:lstStyle/>
          <a:p>
            <a:pPr algn="ctr"/>
            <a:r>
              <a:rPr lang="en-US" sz="1400" i="1" dirty="0">
                <a:solidFill>
                  <a:srgbClr val="FF0000"/>
                </a:solidFill>
              </a:rPr>
              <a:t>Consider adding a photo of the country’s airport air traffic control tower</a:t>
            </a:r>
          </a:p>
        </p:txBody>
      </p:sp>
      <p:sp>
        <p:nvSpPr>
          <p:cNvPr id="7" name="Rectangle 6"/>
          <p:cNvSpPr/>
          <p:nvPr/>
        </p:nvSpPr>
        <p:spPr>
          <a:xfrm>
            <a:off x="8560676" y="2396359"/>
            <a:ext cx="3153103" cy="2538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2779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2940</TotalTime>
  <Words>2287</Words>
  <Application>Microsoft Office PowerPoint</Application>
  <PresentationFormat>Widescreen</PresentationFormat>
  <Paragraphs>230</Paragraphs>
  <Slides>24</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Century Gothic</vt:lpstr>
      <vt:lpstr>Wingdings 3</vt:lpstr>
      <vt:lpstr>Ion Boardroom</vt:lpstr>
      <vt:lpstr>The International Civil Aviation Organization (ICAO): Guidelines for Airports </vt:lpstr>
      <vt:lpstr>Learning Objectives</vt:lpstr>
      <vt:lpstr>An Example of CAPSCA Video</vt:lpstr>
      <vt:lpstr>Background on ICAO</vt:lpstr>
      <vt:lpstr>ICAO Health-Related Standards and Recommended Practices (SARPs) and Documents</vt:lpstr>
      <vt:lpstr>Facilitation (Annex 9)</vt:lpstr>
      <vt:lpstr>Annex 9 Continued: Reportable Signs and Symptoms</vt:lpstr>
      <vt:lpstr>Annex 9 Continued: Reportable Signs and Symptoms (RING Card)</vt:lpstr>
      <vt:lpstr>Annex 11: Air Traffic Services</vt:lpstr>
      <vt:lpstr>Document 4444: Air Traffic Management</vt:lpstr>
      <vt:lpstr>Document 4444 as written in an SOP</vt:lpstr>
      <vt:lpstr>Annex 14: Aerodrome Design and Operations</vt:lpstr>
      <vt:lpstr>Other actions taken by ICAO</vt:lpstr>
      <vt:lpstr>CAPSCA: How does it apply to me?</vt:lpstr>
      <vt:lpstr>What is CAPSCA?</vt:lpstr>
      <vt:lpstr>CAPSCA</vt:lpstr>
      <vt:lpstr>Why CAPSCA ?</vt:lpstr>
      <vt:lpstr>Purpose of CAPSCA</vt:lpstr>
      <vt:lpstr>CAPSCA ensures guidelines are harmonized</vt:lpstr>
      <vt:lpstr>CAPSCA Objectives -1</vt:lpstr>
      <vt:lpstr>CAPSCA Objectives -2</vt:lpstr>
      <vt:lpstr>CAPSCA Example Video</vt:lpstr>
      <vt:lpstr>Optional Activity for airport representative(s): Review recent CAPSCA visit (if applicable)</vt:lpstr>
      <vt:lpstr>Thank you!</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113</cp:revision>
  <dcterms:created xsi:type="dcterms:W3CDTF">2018-05-15T08:59:29Z</dcterms:created>
  <dcterms:modified xsi:type="dcterms:W3CDTF">2021-04-26T21:16:01Z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2021-04-26T21:16:01Z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db2acea9-2783-47bd-b85f-3b8e37fa3099</vt:lpwstr>
  </property>
  <property fmtid="{D5CDD505-2E9C-101B-9397-08002B2CF9AE}" pid="8" name="MSIP_Label_7b94a7b8-f06c-4dfe-bdcc-9b548fd58c31_ContentBits">
    <vt:lpwstr>0</vt:lpwstr>
  </property>
</Properties>
</file>